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2" d="100"/>
          <a:sy n="82" d="100"/>
        </p:scale>
        <p:origin x="21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D275F2-5282-491C-811A-C5701971718E}"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32393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D275F2-5282-491C-811A-C5701971718E}"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281519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D275F2-5282-491C-811A-C5701971718E}"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256010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D275F2-5282-491C-811A-C5701971718E}"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203749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D275F2-5282-491C-811A-C5701971718E}"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333527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D275F2-5282-491C-811A-C5701971718E}"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245762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D275F2-5282-491C-811A-C5701971718E}"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5106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D275F2-5282-491C-811A-C5701971718E}"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391076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275F2-5282-491C-811A-C5701971718E}"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349357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D275F2-5282-491C-811A-C5701971718E}"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138620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D275F2-5282-491C-811A-C5701971718E}"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35B778-852B-47F8-8C17-55932BAA2312}" type="slidenum">
              <a:rPr lang="en-GB" smtClean="0"/>
              <a:t>‹#›</a:t>
            </a:fld>
            <a:endParaRPr lang="en-GB"/>
          </a:p>
        </p:txBody>
      </p:sp>
    </p:spTree>
    <p:extLst>
      <p:ext uri="{BB962C8B-B14F-4D97-AF65-F5344CB8AC3E}">
        <p14:creationId xmlns:p14="http://schemas.microsoft.com/office/powerpoint/2010/main" val="85933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275F2-5282-491C-811A-C5701971718E}" type="datetimeFigureOut">
              <a:rPr lang="en-GB" smtClean="0"/>
              <a:t>03/11/2021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B778-852B-47F8-8C17-55932BAA2312}" type="slidenum">
              <a:rPr lang="en-GB" smtClean="0"/>
              <a:t>‹#›</a:t>
            </a:fld>
            <a:endParaRPr lang="en-GB"/>
          </a:p>
        </p:txBody>
      </p:sp>
    </p:spTree>
    <p:extLst>
      <p:ext uri="{BB962C8B-B14F-4D97-AF65-F5344CB8AC3E}">
        <p14:creationId xmlns:p14="http://schemas.microsoft.com/office/powerpoint/2010/main" val="3771563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4.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Free Book Clipar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792898" y="-1650411"/>
            <a:ext cx="13568154" cy="101228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001" y="429685"/>
            <a:ext cx="3046892" cy="29503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Blue Parrot Red Hair Eyepatch Transparent PNG &amp;amp; SVG Vector"/>
          <p:cNvPicPr>
            <a:picLocks noChangeAspect="1" noChangeArrowheads="1"/>
          </p:cNvPicPr>
          <p:nvPr/>
        </p:nvPicPr>
        <p:blipFill>
          <a:blip r:embed="rId5" cstate="print">
            <a:extLst>
              <a:ext uri="{28A0092B-C50C-407E-A947-70E740481C1C}">
                <a14:useLocalDpi xmlns:a14="http://schemas.microsoft.com/office/drawing/2010/main" val="0"/>
              </a:ext>
            </a:extLst>
          </a:blip>
          <a:srcRect l="13289" r="13289"/>
          <a:stretch>
            <a:fillRect/>
          </a:stretch>
        </p:blipFill>
        <p:spPr bwMode="auto">
          <a:xfrm rot="1022683">
            <a:off x="4842039" y="2580984"/>
            <a:ext cx="709986" cy="68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 Box 10"/>
          <p:cNvSpPr txBox="1">
            <a:spLocks noChangeArrowheads="1"/>
          </p:cNvSpPr>
          <p:nvPr/>
        </p:nvSpPr>
        <p:spPr bwMode="auto">
          <a:xfrm>
            <a:off x="3822174" y="60951"/>
            <a:ext cx="4455554" cy="5629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rgbClr val="000000"/>
                </a:solidFill>
                <a:effectLst/>
                <a:latin typeface="SassoonPrimaryInfant" pitchFamily="2" charset="0"/>
              </a:rPr>
              <a:t>KS1 Reading Gems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 name="Group 3"/>
          <p:cNvGrpSpPr/>
          <p:nvPr/>
        </p:nvGrpSpPr>
        <p:grpSpPr>
          <a:xfrm>
            <a:off x="455107" y="397724"/>
            <a:ext cx="3664703" cy="3235444"/>
            <a:chOff x="455107" y="397724"/>
            <a:chExt cx="3664703" cy="3235444"/>
          </a:xfrm>
        </p:grpSpPr>
        <p:pic>
          <p:nvPicPr>
            <p:cNvPr id="1032" name="Picture 8" descr="Free Cartoon Pirate Cliparts, Download Free Cartoon Pirate Cliparts png  images, Free ClipArts on Clipart Libr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95167">
              <a:off x="455107" y="554977"/>
              <a:ext cx="2830082" cy="307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AutoShape 14"/>
            <p:cNvSpPr>
              <a:spLocks noChangeArrowheads="1"/>
            </p:cNvSpPr>
            <p:nvPr/>
          </p:nvSpPr>
          <p:spPr bwMode="auto">
            <a:xfrm>
              <a:off x="2273480" y="397724"/>
              <a:ext cx="1846330" cy="1204697"/>
            </a:xfrm>
            <a:prstGeom prst="wedgeEllipseCallout">
              <a:avLst>
                <a:gd name="adj1" fmla="val -53593"/>
                <a:gd name="adj2" fmla="val 46190"/>
              </a:avLst>
            </a:prstGeom>
            <a:solidFill>
              <a:srgbClr val="FF0000"/>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a:ln>
                    <a:noFill/>
                  </a:ln>
                  <a:solidFill>
                    <a:srgbClr val="000000"/>
                  </a:solidFill>
                  <a:effectLst/>
                  <a:latin typeface="SassoonPrimaryInfant" pitchFamily="2" charset="0"/>
                </a:rPr>
                <a:t>Captain Define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3" name="AutoShape 15"/>
          <p:cNvSpPr>
            <a:spLocks noChangeArrowheads="1"/>
          </p:cNvSpPr>
          <p:nvPr/>
        </p:nvSpPr>
        <p:spPr bwMode="auto">
          <a:xfrm>
            <a:off x="2379667" y="3254719"/>
            <a:ext cx="1846330" cy="1204697"/>
          </a:xfrm>
          <a:prstGeom prst="wedgeEllipseCallout">
            <a:avLst>
              <a:gd name="adj1" fmla="val -43148"/>
              <a:gd name="adj2" fmla="val 43810"/>
            </a:avLst>
          </a:prstGeom>
          <a:solidFill>
            <a:srgbClr val="FFC000"/>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err="1" smtClean="0">
                <a:ln>
                  <a:noFill/>
                </a:ln>
                <a:solidFill>
                  <a:srgbClr val="000000"/>
                </a:solidFill>
                <a:effectLst/>
                <a:latin typeface="SassoonPrimaryInfant" pitchFamily="2" charset="0"/>
              </a:rPr>
              <a:t>Raf</a:t>
            </a:r>
            <a:r>
              <a:rPr kumimoji="0" lang="en-GB" altLang="en-US" sz="2200" b="1" i="0" u="none" strike="noStrike" cap="none" normalizeH="0" baseline="0" dirty="0" smtClean="0">
                <a:ln>
                  <a:noFill/>
                </a:ln>
                <a:solidFill>
                  <a:srgbClr val="000000"/>
                </a:solidFill>
                <a:effectLst/>
                <a:latin typeface="SassoonPrimaryInfant" pitchFamily="2" charset="0"/>
              </a:rPr>
              <a:t>  </a:t>
            </a:r>
            <a:endParaRPr kumimoji="0" lang="en-GB" altLang="en-US" sz="2200" b="1" i="0" u="none" strike="noStrike" cap="none" normalizeH="0" baseline="0" dirty="0">
              <a:ln>
                <a:noFill/>
              </a:ln>
              <a:solidFill>
                <a:srgbClr val="000000"/>
              </a:solidFill>
              <a:effectLst/>
              <a:latin typeface="SassoonPrimaryInfant"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rgbClr val="000000"/>
                </a:solidFill>
                <a:effectLst/>
                <a:latin typeface="SassoonPrimaryInfant" pitchFamily="2" charset="0"/>
              </a:rPr>
              <a:t>Retrieve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7" name="Group 6"/>
          <p:cNvGrpSpPr/>
          <p:nvPr/>
        </p:nvGrpSpPr>
        <p:grpSpPr>
          <a:xfrm>
            <a:off x="4785209" y="3295706"/>
            <a:ext cx="3529091" cy="3565979"/>
            <a:chOff x="4785209" y="3295706"/>
            <a:chExt cx="3529091" cy="3565979"/>
          </a:xfrm>
        </p:grpSpPr>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5209" y="3411029"/>
              <a:ext cx="1825756" cy="34506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AutoShape 16"/>
            <p:cNvSpPr>
              <a:spLocks noChangeArrowheads="1"/>
            </p:cNvSpPr>
            <p:nvPr/>
          </p:nvSpPr>
          <p:spPr bwMode="auto">
            <a:xfrm>
              <a:off x="6438309" y="3295706"/>
              <a:ext cx="1875991" cy="1161672"/>
            </a:xfrm>
            <a:prstGeom prst="wedgeEllipseCallout">
              <a:avLst>
                <a:gd name="adj1" fmla="val -48000"/>
                <a:gd name="adj2" fmla="val 42347"/>
              </a:avLst>
            </a:prstGeom>
            <a:solidFill>
              <a:srgbClr val="FFFF00"/>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a:ln>
                    <a:noFill/>
                  </a:ln>
                  <a:solidFill>
                    <a:srgbClr val="000000"/>
                  </a:solidFill>
                  <a:effectLst/>
                  <a:latin typeface="SassoonPrimaryInfant" pitchFamily="2" charset="0"/>
                </a:rPr>
                <a:t>Sally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a:ln>
                    <a:noFill/>
                  </a:ln>
                  <a:solidFill>
                    <a:srgbClr val="000000"/>
                  </a:solidFill>
                  <a:effectLst/>
                  <a:latin typeface="SassoonPrimaryInfant" pitchFamily="2" charset="0"/>
                </a:rPr>
                <a:t>Sequence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Group 4"/>
          <p:cNvGrpSpPr/>
          <p:nvPr/>
        </p:nvGrpSpPr>
        <p:grpSpPr>
          <a:xfrm>
            <a:off x="7527128" y="234083"/>
            <a:ext cx="4583382" cy="2675095"/>
            <a:chOff x="7527128" y="234083"/>
            <a:chExt cx="4583382" cy="2675095"/>
          </a:xfrm>
        </p:grpSpPr>
        <p:pic>
          <p:nvPicPr>
            <p:cNvPr id="1035" name="Picture 11" descr="Green Pirate Ship Clip Art at Clker.com - vector clip art online, royalty  free &amp;amp; public dom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64990">
              <a:off x="7527128" y="342827"/>
              <a:ext cx="2932350" cy="256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6" name="AutoShape 18"/>
            <p:cNvSpPr>
              <a:spLocks noChangeArrowheads="1"/>
            </p:cNvSpPr>
            <p:nvPr/>
          </p:nvSpPr>
          <p:spPr bwMode="auto">
            <a:xfrm>
              <a:off x="10234519" y="234083"/>
              <a:ext cx="1875991" cy="1161672"/>
            </a:xfrm>
            <a:prstGeom prst="wedgeEllipseCallout">
              <a:avLst>
                <a:gd name="adj1" fmla="val -49583"/>
                <a:gd name="adj2" fmla="val 38644"/>
              </a:avLst>
            </a:prstGeom>
            <a:solidFill>
              <a:srgbClr val="99FF66"/>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50" b="1" i="0" u="none" strike="noStrike" cap="none" normalizeH="0" baseline="0" dirty="0">
                <a:ln>
                  <a:noFill/>
                </a:ln>
                <a:solidFill>
                  <a:srgbClr val="000000"/>
                </a:solidFill>
                <a:effectLst/>
                <a:latin typeface="SassoonPrimaryInfant"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SassoonPrimaryInfant" pitchFamily="2" charset="0"/>
                </a:rPr>
                <a:t>Sail between the lines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9"/>
            <p:cNvSpPr txBox="1">
              <a:spLocks noChangeArrowheads="1"/>
            </p:cNvSpPr>
            <p:nvPr/>
          </p:nvSpPr>
          <p:spPr bwMode="auto">
            <a:xfrm rot="20746923">
              <a:off x="8497625" y="2418191"/>
              <a:ext cx="1408869" cy="358541"/>
            </a:xfrm>
            <a:prstGeom prst="rect">
              <a:avLst/>
            </a:prstGeom>
            <a:solidFill>
              <a:srgbClr val="8033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FFFFFF"/>
                  </a:solidFill>
                  <a:effectLst/>
                  <a:latin typeface="SassoonPrimaryInfant" pitchFamily="2" charset="0"/>
                </a:rPr>
                <a:t>Inference Ship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044"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0000" y="2421408"/>
            <a:ext cx="924152" cy="650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5" name="Picture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8594" y="2580984"/>
            <a:ext cx="805171" cy="6172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6"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419586">
            <a:off x="6267813" y="2613645"/>
            <a:ext cx="852631" cy="6539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7"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9908" y="2479245"/>
            <a:ext cx="790544" cy="5925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6" name="Group 5"/>
          <p:cNvGrpSpPr/>
          <p:nvPr/>
        </p:nvGrpSpPr>
        <p:grpSpPr>
          <a:xfrm>
            <a:off x="8148100" y="3325409"/>
            <a:ext cx="4478575" cy="3519487"/>
            <a:chOff x="8148100" y="3325409"/>
            <a:chExt cx="4478575" cy="3519487"/>
          </a:xfrm>
        </p:grpSpPr>
        <p:sp>
          <p:nvSpPr>
            <p:cNvPr id="15" name="AutoShape 17"/>
            <p:cNvSpPr>
              <a:spLocks noChangeArrowheads="1"/>
            </p:cNvSpPr>
            <p:nvPr/>
          </p:nvSpPr>
          <p:spPr bwMode="auto">
            <a:xfrm>
              <a:off x="8148100" y="4374609"/>
              <a:ext cx="1875991" cy="1161672"/>
            </a:xfrm>
            <a:prstGeom prst="wedgeEllipseCallout">
              <a:avLst>
                <a:gd name="adj1" fmla="val 62548"/>
                <a:gd name="adj2" fmla="val -28501"/>
              </a:avLst>
            </a:prstGeom>
            <a:solidFill>
              <a:srgbClr val="33CC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rgbClr val="000000"/>
                  </a:solidFill>
                  <a:effectLst/>
                  <a:latin typeface="SassoonPrimaryInfant" pitchFamily="2" charset="0"/>
                </a:rPr>
                <a:t>Polly   Predict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8" name="Picture 24" descr="Blue Parrot Red Hair Eyepatch Transparent PNG &amp;amp; SVG Vect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105600" y="3325409"/>
              <a:ext cx="3521075"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2" name="Picture 1">
            <a:extLst>
              <a:ext uri="{FF2B5EF4-FFF2-40B4-BE49-F238E27FC236}">
                <a16:creationId xmlns:a16="http://schemas.microsoft.com/office/drawing/2014/main" id="{3CAFAA8A-83FC-42DB-8B83-645516E27099}"/>
              </a:ext>
            </a:extLst>
          </p:cNvPr>
          <p:cNvPicPr>
            <a:picLocks noChangeAspect="1"/>
          </p:cNvPicPr>
          <p:nvPr/>
        </p:nvPicPr>
        <p:blipFill>
          <a:blip r:embed="rId14"/>
          <a:stretch>
            <a:fillRect/>
          </a:stretch>
        </p:blipFill>
        <p:spPr>
          <a:xfrm>
            <a:off x="136774" y="69605"/>
            <a:ext cx="995818" cy="930467"/>
          </a:xfrm>
          <a:prstGeom prst="rect">
            <a:avLst/>
          </a:prstGeom>
        </p:spPr>
      </p:pic>
      <p:pic>
        <p:nvPicPr>
          <p:cNvPr id="8" name="Picture 7"/>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10000" r="90000">
                        <a14:foregroundMark x1="78939" y1="43561" x2="75606" y2="49394"/>
                        <a14:foregroundMark x1="81439" y1="43182" x2="77045" y2="47803"/>
                        <a14:foregroundMark x1="80152" y1="44848" x2="81515" y2="45227"/>
                        <a14:foregroundMark x1="81591" y1="45000" x2="84621" y2="41364"/>
                        <a14:foregroundMark x1="84697" y1="41212" x2="82424" y2="34242"/>
                        <a14:foregroundMark x1="77576" y1="43561" x2="77348" y2="41515"/>
                        <a14:foregroundMark x1="77273" y1="41970" x2="79924" y2="38258"/>
                        <a14:foregroundMark x1="82121" y1="37955" x2="70152" y2="34318"/>
                        <a14:foregroundMark x1="82424" y1="35606" x2="69848" y2="32424"/>
                        <a14:foregroundMark x1="82045" y1="34848" x2="74545" y2="32045"/>
                        <a14:foregroundMark x1="82879" y1="34924" x2="85152" y2="40076"/>
                        <a14:foregroundMark x1="69470" y1="34848" x2="70379" y2="40227"/>
                        <a14:foregroundMark x1="65758" y1="38409" x2="65758" y2="32879"/>
                        <a14:foregroundMark x1="63788" y1="43864" x2="62955" y2="31212"/>
                        <a14:foregroundMark x1="69318" y1="29545" x2="65303" y2="32424"/>
                        <a14:foregroundMark x1="65303" y1="28485" x2="60227" y2="30303"/>
                        <a14:foregroundMark x1="78333" y1="24015" x2="75606" y2="26515"/>
                        <a14:foregroundMark x1="64242" y1="28485" x2="61742" y2="28561"/>
                        <a14:foregroundMark x1="59318" y1="30227" x2="59318" y2="30227"/>
                        <a14:foregroundMark x1="64318" y1="27803" x2="64318" y2="27803"/>
                        <a14:foregroundMark x1="75758" y1="6061" x2="75758" y2="6061"/>
                        <a14:foregroundMark x1="68939" y1="3485" x2="68939" y2="3485"/>
                        <a14:foregroundMark x1="69394" y1="2424" x2="69394" y2="2424"/>
                        <a14:foregroundMark x1="70455" y1="1591" x2="66364" y2="9924"/>
                        <a14:foregroundMark x1="60985" y1="31742" x2="52348" y2="26136"/>
                        <a14:foregroundMark x1="59848" y1="34621" x2="48333" y2="22424"/>
                        <a14:foregroundMark x1="53409" y1="24848" x2="50076" y2="23712"/>
                        <a14:foregroundMark x1="55985" y1="27652" x2="51667" y2="23106"/>
                        <a14:foregroundMark x1="54848" y1="25530" x2="53409" y2="24242"/>
                        <a14:foregroundMark x1="57652" y1="36515" x2="48106" y2="23409"/>
                        <a14:foregroundMark x1="57576" y1="37273" x2="47803" y2="24470"/>
                        <a14:foregroundMark x1="55758" y1="36439" x2="47348" y2="27197"/>
                        <a14:foregroundMark x1="47500" y1="25758" x2="46364" y2="27273"/>
                        <a14:foregroundMark x1="47197" y1="25379" x2="45985" y2="26288"/>
                        <a14:foregroundMark x1="46061" y1="27197" x2="48788" y2="31591"/>
                        <a14:foregroundMark x1="49545" y1="32424" x2="57727" y2="37576"/>
                        <a14:backgroundMark x1="75000" y1="38561" x2="75152" y2="43106"/>
                        <a14:backgroundMark x1="78561" y1="38788" x2="77273" y2="39318"/>
                      </a14:backgroundRemoval>
                    </a14:imgEffect>
                  </a14:imgLayer>
                </a14:imgProps>
              </a:ext>
              <a:ext uri="{28A0092B-C50C-407E-A947-70E740481C1C}">
                <a14:useLocalDpi xmlns:a14="http://schemas.microsoft.com/office/drawing/2010/main" val="0"/>
              </a:ext>
            </a:extLst>
          </a:blip>
          <a:stretch>
            <a:fillRect/>
          </a:stretch>
        </p:blipFill>
        <p:spPr>
          <a:xfrm>
            <a:off x="-572312" y="3360463"/>
            <a:ext cx="3551787" cy="3551787"/>
          </a:xfrm>
          <a:prstGeom prst="rect">
            <a:avLst/>
          </a:prstGeom>
        </p:spPr>
      </p:pic>
    </p:spTree>
    <p:extLst>
      <p:ext uri="{BB962C8B-B14F-4D97-AF65-F5344CB8AC3E}">
        <p14:creationId xmlns:p14="http://schemas.microsoft.com/office/powerpoint/2010/main" val="19501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Free Book Clipart"/>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6675" t="17624" r="4769" b="14392"/>
          <a:stretch/>
        </p:blipFill>
        <p:spPr bwMode="auto">
          <a:xfrm>
            <a:off x="95534" y="3425588"/>
            <a:ext cx="5909482" cy="33846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Cartoon Pirate Cliparts, Download Free Cartoon Pirate Cliparts png  images, Free ClipArts on Clip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5167">
            <a:off x="455107" y="554977"/>
            <a:ext cx="2830082" cy="307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AutoShape 14"/>
          <p:cNvSpPr>
            <a:spLocks noChangeArrowheads="1"/>
          </p:cNvSpPr>
          <p:nvPr/>
        </p:nvSpPr>
        <p:spPr bwMode="auto">
          <a:xfrm>
            <a:off x="2273480" y="397724"/>
            <a:ext cx="1846330" cy="1204697"/>
          </a:xfrm>
          <a:prstGeom prst="wedgeEllipseCallout">
            <a:avLst>
              <a:gd name="adj1" fmla="val -53593"/>
              <a:gd name="adj2" fmla="val 46190"/>
            </a:avLst>
          </a:prstGeom>
          <a:solidFill>
            <a:srgbClr val="FF0000"/>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a:ln>
                  <a:noFill/>
                </a:ln>
                <a:solidFill>
                  <a:srgbClr val="000000"/>
                </a:solidFill>
                <a:effectLst/>
                <a:latin typeface="SassoonPrimaryInfant" pitchFamily="2" charset="0"/>
              </a:rPr>
              <a:t>Captain Define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28D3666-F4D2-43EE-B93F-DC7DD1FD2887}"/>
              </a:ext>
            </a:extLst>
          </p:cNvPr>
          <p:cNvSpPr txBox="1"/>
          <p:nvPr/>
        </p:nvSpPr>
        <p:spPr>
          <a:xfrm>
            <a:off x="532052" y="3850516"/>
            <a:ext cx="2454640" cy="2373857"/>
          </a:xfrm>
          <a:prstGeom prst="rect">
            <a:avLst/>
          </a:prstGeom>
          <a:noFill/>
        </p:spPr>
        <p:txBody>
          <a:bodyPr wrap="square" rtlCol="0">
            <a:spAutoFit/>
          </a:bodyPr>
          <a:lstStyle/>
          <a:p>
            <a:endParaRPr lang="en-GB" dirty="0"/>
          </a:p>
        </p:txBody>
      </p:sp>
      <p:pic>
        <p:nvPicPr>
          <p:cNvPr id="23" name="Picture 22">
            <a:extLst>
              <a:ext uri="{FF2B5EF4-FFF2-40B4-BE49-F238E27FC236}">
                <a16:creationId xmlns:a16="http://schemas.microsoft.com/office/drawing/2014/main" id="{A17C488F-25B4-4480-BCE8-343667380584}"/>
              </a:ext>
            </a:extLst>
          </p:cNvPr>
          <p:cNvPicPr>
            <a:picLocks noChangeAspect="1"/>
          </p:cNvPicPr>
          <p:nvPr/>
        </p:nvPicPr>
        <p:blipFill>
          <a:blip r:embed="rId5"/>
          <a:stretch>
            <a:fillRect/>
          </a:stretch>
        </p:blipFill>
        <p:spPr>
          <a:xfrm>
            <a:off x="136774" y="69605"/>
            <a:ext cx="995818" cy="930467"/>
          </a:xfrm>
          <a:prstGeom prst="rect">
            <a:avLst/>
          </a:prstGeom>
        </p:spPr>
      </p:pic>
      <p:sp>
        <p:nvSpPr>
          <p:cNvPr id="3" name="TextBox 2"/>
          <p:cNvSpPr txBox="1"/>
          <p:nvPr/>
        </p:nvSpPr>
        <p:spPr>
          <a:xfrm>
            <a:off x="1194286" y="4118540"/>
            <a:ext cx="3584811" cy="175432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latin typeface="SassoonPrimaryInfant" pitchFamily="2" charset="0"/>
              </a:rPr>
              <a:t>Captain Define knows more than just “</a:t>
            </a:r>
            <a:r>
              <a:rPr lang="en-GB" dirty="0" err="1" smtClean="0">
                <a:latin typeface="SassoonPrimaryInfant" pitchFamily="2" charset="0"/>
              </a:rPr>
              <a:t>Arr</a:t>
            </a:r>
            <a:r>
              <a:rPr lang="en-GB" dirty="0" smtClean="0">
                <a:latin typeface="SassoonPrimaryInfant" pitchFamily="2" charset="0"/>
              </a:rPr>
              <a:t>!” He loves finding vocabulary in texts to help him understand what he’s reading! </a:t>
            </a:r>
          </a:p>
          <a:p>
            <a:endParaRPr lang="en-GB" dirty="0" smtClean="0">
              <a:latin typeface="SassoonPrimaryInfant" pitchFamily="2" charset="0"/>
            </a:endParaRPr>
          </a:p>
          <a:p>
            <a:r>
              <a:rPr lang="en-GB" b="1" dirty="0" smtClean="0">
                <a:latin typeface="SassoonPrimaryInfant" pitchFamily="2" charset="0"/>
              </a:rPr>
              <a:t>Can you be like Captain Define?</a:t>
            </a:r>
            <a:endParaRPr lang="en-GB" b="1" dirty="0">
              <a:latin typeface="SassoonPrimaryInfant" pitchFamily="2" charset="0"/>
            </a:endParaRPr>
          </a:p>
        </p:txBody>
      </p:sp>
      <p:pic>
        <p:nvPicPr>
          <p:cNvPr id="9"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3188" y="1519205"/>
            <a:ext cx="2699106" cy="18995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5" name="Straight Connector 4"/>
          <p:cNvCxnSpPr/>
          <p:nvPr/>
        </p:nvCxnSpPr>
        <p:spPr>
          <a:xfrm>
            <a:off x="6127846" y="0"/>
            <a:ext cx="13648" cy="6810233"/>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26" descr="Free Book Clipart"/>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6675" t="17624" r="4769" b="14392"/>
          <a:stretch/>
        </p:blipFill>
        <p:spPr bwMode="auto">
          <a:xfrm>
            <a:off x="6264324" y="3425587"/>
            <a:ext cx="5909482" cy="3384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8D3666-F4D2-43EE-B93F-DC7DD1FD2887}"/>
              </a:ext>
            </a:extLst>
          </p:cNvPr>
          <p:cNvSpPr txBox="1"/>
          <p:nvPr/>
        </p:nvSpPr>
        <p:spPr>
          <a:xfrm>
            <a:off x="6700842" y="3850516"/>
            <a:ext cx="2454640" cy="2373857"/>
          </a:xfrm>
          <a:prstGeom prst="rect">
            <a:avLst/>
          </a:prstGeom>
          <a:noFill/>
        </p:spPr>
        <p:txBody>
          <a:bodyPr wrap="square" rtlCol="0">
            <a:spAutoFit/>
          </a:bodyPr>
          <a:lstStyle/>
          <a:p>
            <a:endParaRPr lang="en-GB" dirty="0"/>
          </a:p>
        </p:txBody>
      </p:sp>
      <p:pic>
        <p:nvPicPr>
          <p:cNvPr id="17" name="Picture 16">
            <a:extLst>
              <a:ext uri="{FF2B5EF4-FFF2-40B4-BE49-F238E27FC236}">
                <a16:creationId xmlns:a16="http://schemas.microsoft.com/office/drawing/2014/main" id="{A17C488F-25B4-4480-BCE8-343667380584}"/>
              </a:ext>
            </a:extLst>
          </p:cNvPr>
          <p:cNvPicPr>
            <a:picLocks noChangeAspect="1"/>
          </p:cNvPicPr>
          <p:nvPr/>
        </p:nvPicPr>
        <p:blipFill>
          <a:blip r:embed="rId5"/>
          <a:stretch>
            <a:fillRect/>
          </a:stretch>
        </p:blipFill>
        <p:spPr>
          <a:xfrm>
            <a:off x="6305564" y="69605"/>
            <a:ext cx="995818" cy="930467"/>
          </a:xfrm>
          <a:prstGeom prst="rect">
            <a:avLst/>
          </a:prstGeom>
        </p:spPr>
      </p:pic>
      <p:sp>
        <p:nvSpPr>
          <p:cNvPr id="18" name="TextBox 17"/>
          <p:cNvSpPr txBox="1"/>
          <p:nvPr/>
        </p:nvSpPr>
        <p:spPr>
          <a:xfrm>
            <a:off x="7396217" y="3910371"/>
            <a:ext cx="3637194" cy="2031325"/>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err="1" smtClean="0">
                <a:latin typeface="SassoonPrimaryInfant" pitchFamily="2" charset="0"/>
              </a:rPr>
              <a:t>Raf</a:t>
            </a:r>
            <a:r>
              <a:rPr lang="en-GB" dirty="0" smtClean="0">
                <a:latin typeface="SassoonPrimaryInfant" pitchFamily="2" charset="0"/>
              </a:rPr>
              <a:t> </a:t>
            </a:r>
            <a:r>
              <a:rPr lang="en-GB" dirty="0" smtClean="0">
                <a:latin typeface="SassoonPrimaryInfant" pitchFamily="2" charset="0"/>
              </a:rPr>
              <a:t>Retrieve is a very clever pirate! </a:t>
            </a:r>
            <a:r>
              <a:rPr lang="en-GB" dirty="0" smtClean="0">
                <a:latin typeface="SassoonPrimaryInfant" pitchFamily="2" charset="0"/>
              </a:rPr>
              <a:t>He </a:t>
            </a:r>
            <a:r>
              <a:rPr lang="en-GB" dirty="0" smtClean="0">
                <a:latin typeface="SassoonPrimaryInfant" pitchFamily="2" charset="0"/>
              </a:rPr>
              <a:t>loves to read and remembers everything </a:t>
            </a:r>
            <a:r>
              <a:rPr lang="en-GB" dirty="0" smtClean="0">
                <a:latin typeface="SassoonPrimaryInfant" pitchFamily="2" charset="0"/>
              </a:rPr>
              <a:t>he </a:t>
            </a:r>
            <a:r>
              <a:rPr lang="en-GB" dirty="0" smtClean="0">
                <a:latin typeface="SassoonPrimaryInfant" pitchFamily="2" charset="0"/>
              </a:rPr>
              <a:t>sees in texts and stories! </a:t>
            </a:r>
            <a:r>
              <a:rPr lang="en-GB" dirty="0" smtClean="0">
                <a:latin typeface="SassoonPrimaryInfant" pitchFamily="2" charset="0"/>
              </a:rPr>
              <a:t>He </a:t>
            </a:r>
            <a:r>
              <a:rPr lang="en-GB" dirty="0" smtClean="0">
                <a:latin typeface="SassoonPrimaryInfant" pitchFamily="2" charset="0"/>
              </a:rPr>
              <a:t>loves questions which </a:t>
            </a:r>
            <a:r>
              <a:rPr lang="en-GB" dirty="0">
                <a:latin typeface="SassoonPrimaryInfant" pitchFamily="2" charset="0"/>
              </a:rPr>
              <a:t>start </a:t>
            </a:r>
            <a:r>
              <a:rPr lang="en-GB" dirty="0" smtClean="0">
                <a:latin typeface="SassoonPrimaryInfant" pitchFamily="2" charset="0"/>
              </a:rPr>
              <a:t>with…</a:t>
            </a:r>
          </a:p>
          <a:p>
            <a:pPr algn="ctr"/>
            <a:r>
              <a:rPr lang="en-GB" dirty="0" smtClean="0">
                <a:latin typeface="SassoonPrimaryInfant" pitchFamily="2" charset="0"/>
              </a:rPr>
              <a:t> </a:t>
            </a:r>
            <a:r>
              <a:rPr lang="en-GB" b="1" dirty="0" smtClean="0">
                <a:latin typeface="SassoonPrimaryInfant" pitchFamily="2" charset="0"/>
              </a:rPr>
              <a:t>Which</a:t>
            </a:r>
            <a:r>
              <a:rPr lang="en-GB" b="1" dirty="0">
                <a:latin typeface="SassoonPrimaryInfant" pitchFamily="2" charset="0"/>
              </a:rPr>
              <a:t>…? What…? How…? Where…? When…? Why…? Who…?</a:t>
            </a:r>
          </a:p>
        </p:txBody>
      </p:sp>
      <p:sp>
        <p:nvSpPr>
          <p:cNvPr id="22" name="AutoShape 15"/>
          <p:cNvSpPr>
            <a:spLocks noChangeArrowheads="1"/>
          </p:cNvSpPr>
          <p:nvPr/>
        </p:nvSpPr>
        <p:spPr bwMode="auto">
          <a:xfrm>
            <a:off x="8838183" y="314508"/>
            <a:ext cx="1846330" cy="1204697"/>
          </a:xfrm>
          <a:prstGeom prst="wedgeEllipseCallout">
            <a:avLst>
              <a:gd name="adj1" fmla="val -43148"/>
              <a:gd name="adj2" fmla="val 43810"/>
            </a:avLst>
          </a:prstGeom>
          <a:solidFill>
            <a:srgbClr val="FFC000"/>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err="1" smtClean="0">
                <a:ln>
                  <a:noFill/>
                </a:ln>
                <a:solidFill>
                  <a:srgbClr val="000000"/>
                </a:solidFill>
                <a:effectLst/>
                <a:latin typeface="SassoonPrimaryInfant" pitchFamily="2" charset="0"/>
              </a:rPr>
              <a:t>Raf</a:t>
            </a:r>
            <a:r>
              <a:rPr kumimoji="0" lang="en-GB" altLang="en-US" sz="2200" b="1" i="0" u="none" strike="noStrike" cap="none" normalizeH="0" baseline="0" dirty="0" smtClean="0">
                <a:ln>
                  <a:noFill/>
                </a:ln>
                <a:solidFill>
                  <a:srgbClr val="000000"/>
                </a:solidFill>
                <a:effectLst/>
                <a:latin typeface="SassoonPrimaryInfant" pitchFamily="2" charset="0"/>
              </a:rPr>
              <a:t>  </a:t>
            </a:r>
            <a:endParaRPr kumimoji="0" lang="en-GB" altLang="en-US" sz="2200" b="1" i="0" u="none" strike="noStrike" cap="none" normalizeH="0" baseline="0" dirty="0">
              <a:ln>
                <a:noFill/>
              </a:ln>
              <a:solidFill>
                <a:srgbClr val="000000"/>
              </a:solidFill>
              <a:effectLst/>
              <a:latin typeface="SassoonPrimaryInfant"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rgbClr val="000000"/>
                </a:solidFill>
                <a:effectLst/>
                <a:latin typeface="SassoonPrimaryInfant" pitchFamily="2" charset="0"/>
              </a:rPr>
              <a:t>Retrieve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4" name="Picture 9" descr="Blue Parrot Red Hair Eyepatch Transparent PNG &amp;amp; SVG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88" r="287"/>
          <a:stretch/>
        </p:blipFill>
        <p:spPr bwMode="auto">
          <a:xfrm>
            <a:off x="9223405" y="1610917"/>
            <a:ext cx="2450112" cy="18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5" name="Picture 24"/>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foregroundMark x1="78939" y1="43561" x2="75606" y2="49394"/>
                        <a14:foregroundMark x1="81439" y1="43182" x2="77045" y2="47803"/>
                        <a14:foregroundMark x1="80152" y1="44848" x2="81515" y2="45227"/>
                        <a14:foregroundMark x1="81591" y1="45000" x2="84621" y2="41364"/>
                        <a14:foregroundMark x1="84697" y1="41212" x2="82424" y2="34242"/>
                        <a14:foregroundMark x1="77576" y1="43561" x2="77348" y2="41515"/>
                        <a14:foregroundMark x1="77273" y1="41970" x2="79924" y2="38258"/>
                        <a14:foregroundMark x1="82121" y1="37955" x2="70152" y2="34318"/>
                        <a14:foregroundMark x1="82424" y1="35606" x2="69848" y2="32424"/>
                        <a14:foregroundMark x1="82045" y1="34848" x2="74545" y2="32045"/>
                        <a14:foregroundMark x1="82879" y1="34924" x2="85152" y2="40076"/>
                        <a14:foregroundMark x1="69470" y1="34848" x2="70379" y2="40227"/>
                        <a14:foregroundMark x1="65758" y1="38409" x2="65758" y2="32879"/>
                        <a14:foregroundMark x1="63788" y1="43864" x2="62955" y2="31212"/>
                        <a14:foregroundMark x1="69318" y1="29545" x2="65303" y2="32424"/>
                        <a14:foregroundMark x1="65303" y1="28485" x2="60227" y2="30303"/>
                        <a14:foregroundMark x1="78333" y1="24015" x2="75606" y2="26515"/>
                        <a14:foregroundMark x1="64242" y1="28485" x2="61742" y2="28561"/>
                        <a14:foregroundMark x1="59318" y1="30227" x2="59318" y2="30227"/>
                        <a14:foregroundMark x1="64318" y1="27803" x2="64318" y2="27803"/>
                        <a14:foregroundMark x1="75758" y1="6061" x2="75758" y2="6061"/>
                        <a14:foregroundMark x1="68939" y1="3485" x2="68939" y2="3485"/>
                        <a14:foregroundMark x1="69394" y1="2424" x2="69394" y2="2424"/>
                        <a14:foregroundMark x1="70455" y1="1591" x2="66364" y2="9924"/>
                        <a14:foregroundMark x1="60985" y1="31742" x2="52348" y2="26136"/>
                        <a14:foregroundMark x1="59848" y1="34621" x2="48333" y2="22424"/>
                        <a14:foregroundMark x1="53409" y1="24848" x2="50076" y2="23712"/>
                        <a14:foregroundMark x1="55985" y1="27652" x2="51667" y2="23106"/>
                        <a14:foregroundMark x1="54848" y1="25530" x2="53409" y2="24242"/>
                        <a14:foregroundMark x1="57652" y1="36515" x2="48106" y2="23409"/>
                        <a14:foregroundMark x1="57576" y1="37273" x2="47803" y2="24470"/>
                        <a14:foregroundMark x1="55758" y1="36439" x2="47348" y2="27197"/>
                        <a14:foregroundMark x1="47500" y1="25758" x2="46364" y2="27273"/>
                        <a14:foregroundMark x1="47197" y1="25379" x2="45985" y2="26288"/>
                        <a14:foregroundMark x1="46061" y1="27197" x2="48788" y2="31591"/>
                        <a14:foregroundMark x1="49545" y1="32424" x2="57727" y2="37576"/>
                        <a14:backgroundMark x1="75000" y1="38561" x2="75152" y2="43106"/>
                        <a14:backgroundMark x1="78561" y1="38788" x2="77273" y2="39318"/>
                      </a14:backgroundRemoval>
                    </a14:imgEffect>
                  </a14:imgLayer>
                </a14:imgProps>
              </a:ext>
              <a:ext uri="{28A0092B-C50C-407E-A947-70E740481C1C}">
                <a14:useLocalDpi xmlns:a14="http://schemas.microsoft.com/office/drawing/2010/main" val="0"/>
              </a:ext>
            </a:extLst>
          </a:blip>
          <a:stretch>
            <a:fillRect/>
          </a:stretch>
        </p:blipFill>
        <p:spPr>
          <a:xfrm>
            <a:off x="6005016" y="473445"/>
            <a:ext cx="3551787" cy="3551787"/>
          </a:xfrm>
          <a:prstGeom prst="rect">
            <a:avLst/>
          </a:prstGeom>
        </p:spPr>
      </p:pic>
    </p:spTree>
    <p:extLst>
      <p:ext uri="{BB962C8B-B14F-4D97-AF65-F5344CB8AC3E}">
        <p14:creationId xmlns:p14="http://schemas.microsoft.com/office/powerpoint/2010/main" val="55770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Free Book Clipart"/>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6675" t="17624" r="4769" b="14392"/>
          <a:stretch/>
        </p:blipFill>
        <p:spPr bwMode="auto">
          <a:xfrm>
            <a:off x="95534" y="3425588"/>
            <a:ext cx="5909482" cy="3384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8D3666-F4D2-43EE-B93F-DC7DD1FD2887}"/>
              </a:ext>
            </a:extLst>
          </p:cNvPr>
          <p:cNvSpPr txBox="1"/>
          <p:nvPr/>
        </p:nvSpPr>
        <p:spPr>
          <a:xfrm>
            <a:off x="532052" y="3850516"/>
            <a:ext cx="2454640" cy="2373857"/>
          </a:xfrm>
          <a:prstGeom prst="rect">
            <a:avLst/>
          </a:prstGeom>
          <a:noFill/>
        </p:spPr>
        <p:txBody>
          <a:bodyPr wrap="square" rtlCol="0">
            <a:spAutoFit/>
          </a:bodyPr>
          <a:lstStyle/>
          <a:p>
            <a:endParaRPr lang="en-GB" dirty="0"/>
          </a:p>
        </p:txBody>
      </p:sp>
      <p:pic>
        <p:nvPicPr>
          <p:cNvPr id="23" name="Picture 22">
            <a:extLst>
              <a:ext uri="{FF2B5EF4-FFF2-40B4-BE49-F238E27FC236}">
                <a16:creationId xmlns:a16="http://schemas.microsoft.com/office/drawing/2014/main" id="{A17C488F-25B4-4480-BCE8-343667380584}"/>
              </a:ext>
            </a:extLst>
          </p:cNvPr>
          <p:cNvPicPr>
            <a:picLocks noChangeAspect="1"/>
          </p:cNvPicPr>
          <p:nvPr/>
        </p:nvPicPr>
        <p:blipFill>
          <a:blip r:embed="rId4"/>
          <a:stretch>
            <a:fillRect/>
          </a:stretch>
        </p:blipFill>
        <p:spPr>
          <a:xfrm>
            <a:off x="136774" y="69605"/>
            <a:ext cx="995818" cy="930467"/>
          </a:xfrm>
          <a:prstGeom prst="rect">
            <a:avLst/>
          </a:prstGeom>
        </p:spPr>
      </p:pic>
      <p:sp>
        <p:nvSpPr>
          <p:cNvPr id="3" name="TextBox 2"/>
          <p:cNvSpPr txBox="1"/>
          <p:nvPr/>
        </p:nvSpPr>
        <p:spPr>
          <a:xfrm>
            <a:off x="1208544" y="3831124"/>
            <a:ext cx="3584811" cy="2308324"/>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latin typeface="SassoonPrimaryInfant" pitchFamily="2" charset="0"/>
              </a:rPr>
              <a:t>Sally Sequence is very organised! She needs everything to be in the correct order in stories. She can tell you what happens </a:t>
            </a:r>
            <a:r>
              <a:rPr lang="en-GB" b="1" dirty="0" smtClean="0">
                <a:latin typeface="SassoonPrimaryInfant" pitchFamily="2" charset="0"/>
              </a:rPr>
              <a:t>first, next, after, last </a:t>
            </a:r>
            <a:r>
              <a:rPr lang="en-GB" dirty="0" smtClean="0">
                <a:latin typeface="SassoonPrimaryInfant" pitchFamily="2" charset="0"/>
              </a:rPr>
              <a:t>and the </a:t>
            </a:r>
            <a:r>
              <a:rPr lang="en-GB" b="1" dirty="0" smtClean="0">
                <a:latin typeface="SassoonPrimaryInfant" pitchFamily="2" charset="0"/>
              </a:rPr>
              <a:t>beginning, middle </a:t>
            </a:r>
            <a:r>
              <a:rPr lang="en-GB" dirty="0" smtClean="0">
                <a:latin typeface="SassoonPrimaryInfant" pitchFamily="2" charset="0"/>
              </a:rPr>
              <a:t>and </a:t>
            </a:r>
            <a:r>
              <a:rPr lang="en-GB" b="1" dirty="0" smtClean="0">
                <a:latin typeface="SassoonPrimaryInfant" pitchFamily="2" charset="0"/>
              </a:rPr>
              <a:t>end. </a:t>
            </a:r>
            <a:endParaRPr lang="en-GB" dirty="0" smtClean="0">
              <a:latin typeface="SassoonPrimaryInfant" pitchFamily="2" charset="0"/>
            </a:endParaRPr>
          </a:p>
          <a:p>
            <a:endParaRPr lang="en-GB" dirty="0" smtClean="0">
              <a:latin typeface="SassoonPrimaryInfant" pitchFamily="2" charset="0"/>
            </a:endParaRPr>
          </a:p>
          <a:p>
            <a:r>
              <a:rPr lang="en-GB" b="1" dirty="0" smtClean="0">
                <a:latin typeface="SassoonPrimaryInfant" pitchFamily="2" charset="0"/>
              </a:rPr>
              <a:t>Can you sequence the text?</a:t>
            </a:r>
            <a:endParaRPr lang="en-GB" b="1" dirty="0">
              <a:latin typeface="SassoonPrimaryInfant" pitchFamily="2" charset="0"/>
            </a:endParaRPr>
          </a:p>
        </p:txBody>
      </p:sp>
      <p:cxnSp>
        <p:nvCxnSpPr>
          <p:cNvPr id="5" name="Straight Connector 4"/>
          <p:cNvCxnSpPr/>
          <p:nvPr/>
        </p:nvCxnSpPr>
        <p:spPr>
          <a:xfrm>
            <a:off x="6127846" y="0"/>
            <a:ext cx="13648" cy="6810233"/>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26" descr="Free Book Clipart"/>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6675" t="17624" r="4769" b="14392"/>
          <a:stretch/>
        </p:blipFill>
        <p:spPr bwMode="auto">
          <a:xfrm>
            <a:off x="6264324" y="3425587"/>
            <a:ext cx="5909482" cy="3384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8D3666-F4D2-43EE-B93F-DC7DD1FD2887}"/>
              </a:ext>
            </a:extLst>
          </p:cNvPr>
          <p:cNvSpPr txBox="1"/>
          <p:nvPr/>
        </p:nvSpPr>
        <p:spPr>
          <a:xfrm>
            <a:off x="6700842" y="3850516"/>
            <a:ext cx="2454640" cy="2373857"/>
          </a:xfrm>
          <a:prstGeom prst="rect">
            <a:avLst/>
          </a:prstGeom>
          <a:noFill/>
        </p:spPr>
        <p:txBody>
          <a:bodyPr wrap="square" rtlCol="0">
            <a:spAutoFit/>
          </a:bodyPr>
          <a:lstStyle/>
          <a:p>
            <a:endParaRPr lang="en-GB" dirty="0"/>
          </a:p>
        </p:txBody>
      </p:sp>
      <p:pic>
        <p:nvPicPr>
          <p:cNvPr id="17" name="Picture 16">
            <a:extLst>
              <a:ext uri="{FF2B5EF4-FFF2-40B4-BE49-F238E27FC236}">
                <a16:creationId xmlns:a16="http://schemas.microsoft.com/office/drawing/2014/main" id="{A17C488F-25B4-4480-BCE8-343667380584}"/>
              </a:ext>
            </a:extLst>
          </p:cNvPr>
          <p:cNvPicPr>
            <a:picLocks noChangeAspect="1"/>
          </p:cNvPicPr>
          <p:nvPr/>
        </p:nvPicPr>
        <p:blipFill>
          <a:blip r:embed="rId4"/>
          <a:stretch>
            <a:fillRect/>
          </a:stretch>
        </p:blipFill>
        <p:spPr>
          <a:xfrm>
            <a:off x="6305564" y="69605"/>
            <a:ext cx="995818" cy="930467"/>
          </a:xfrm>
          <a:prstGeom prst="rect">
            <a:avLst/>
          </a:prstGeom>
        </p:spPr>
      </p:pic>
      <p:sp>
        <p:nvSpPr>
          <p:cNvPr id="18" name="TextBox 17"/>
          <p:cNvSpPr txBox="1"/>
          <p:nvPr/>
        </p:nvSpPr>
        <p:spPr>
          <a:xfrm>
            <a:off x="7238427" y="3860939"/>
            <a:ext cx="3961275" cy="2308324"/>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latin typeface="SassoonPrimaryInfant" pitchFamily="2" charset="0"/>
              </a:rPr>
              <a:t>The Inference Ship will voyage through seas of books looking for answers to tricky questions. Sometimes the answers are hidden and it has to sail between the lines to find them. </a:t>
            </a:r>
          </a:p>
          <a:p>
            <a:endParaRPr lang="en-GB" dirty="0">
              <a:latin typeface="SassoonPrimaryInfant" pitchFamily="2" charset="0"/>
            </a:endParaRPr>
          </a:p>
          <a:p>
            <a:pPr algn="ctr"/>
            <a:r>
              <a:rPr lang="en-GB" dirty="0" smtClean="0">
                <a:latin typeface="SassoonPrimaryInfant" pitchFamily="2" charset="0"/>
              </a:rPr>
              <a:t>Look for </a:t>
            </a:r>
            <a:r>
              <a:rPr lang="en-GB" b="1" dirty="0" smtClean="0">
                <a:latin typeface="SassoonPrimaryInfant" pitchFamily="2" charset="0"/>
              </a:rPr>
              <a:t>Why? How? When? Can you…?</a:t>
            </a:r>
            <a:endParaRPr lang="en-GB" dirty="0" smtClean="0">
              <a:latin typeface="SassoonPrimaryInfant" pitchFamily="2" charset="0"/>
            </a:endParaRPr>
          </a:p>
        </p:txBody>
      </p:sp>
      <p:grpSp>
        <p:nvGrpSpPr>
          <p:cNvPr id="19" name="Group 18"/>
          <p:cNvGrpSpPr/>
          <p:nvPr/>
        </p:nvGrpSpPr>
        <p:grpSpPr>
          <a:xfrm>
            <a:off x="926901" y="214272"/>
            <a:ext cx="3529091" cy="3565979"/>
            <a:chOff x="4785209" y="3295706"/>
            <a:chExt cx="3529091" cy="3565979"/>
          </a:xfrm>
        </p:grpSpPr>
        <p:pic>
          <p:nvPicPr>
            <p:cNvPr id="2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209" y="3411029"/>
              <a:ext cx="1825756" cy="34506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AutoShape 16"/>
            <p:cNvSpPr>
              <a:spLocks noChangeArrowheads="1"/>
            </p:cNvSpPr>
            <p:nvPr/>
          </p:nvSpPr>
          <p:spPr bwMode="auto">
            <a:xfrm>
              <a:off x="6438309" y="3295706"/>
              <a:ext cx="1875991" cy="1161672"/>
            </a:xfrm>
            <a:prstGeom prst="wedgeEllipseCallout">
              <a:avLst>
                <a:gd name="adj1" fmla="val -48000"/>
                <a:gd name="adj2" fmla="val 42347"/>
              </a:avLst>
            </a:prstGeom>
            <a:solidFill>
              <a:srgbClr val="FFFF00"/>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smtClean="0">
                  <a:ln>
                    <a:noFill/>
                  </a:ln>
                  <a:solidFill>
                    <a:srgbClr val="000000"/>
                  </a:solidFill>
                  <a:effectLst/>
                  <a:latin typeface="SassoonPrimaryInfant" pitchFamily="2" charset="0"/>
                </a:rPr>
                <a:t>Sally</a:t>
              </a:r>
              <a:endParaRPr kumimoji="0" lang="en-GB" altLang="en-US" sz="2200" b="1" i="0" u="none" strike="noStrike" cap="none" normalizeH="0" baseline="0" dirty="0">
                <a:ln>
                  <a:noFill/>
                </a:ln>
                <a:solidFill>
                  <a:srgbClr val="000000"/>
                </a:solidFill>
                <a:effectLst/>
                <a:latin typeface="SassoonPrimaryInfant"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rgbClr val="000000"/>
                  </a:solidFill>
                  <a:effectLst/>
                  <a:latin typeface="SassoonPrimaryInfant" pitchFamily="2" charset="0"/>
                </a:rPr>
                <a:t>Sequence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27"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0791" y="1584582"/>
            <a:ext cx="2335038" cy="17901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8" name="Group 27"/>
          <p:cNvGrpSpPr/>
          <p:nvPr/>
        </p:nvGrpSpPr>
        <p:grpSpPr>
          <a:xfrm>
            <a:off x="6403963" y="589561"/>
            <a:ext cx="4583382" cy="2675095"/>
            <a:chOff x="7527128" y="234083"/>
            <a:chExt cx="4583382" cy="2675095"/>
          </a:xfrm>
        </p:grpSpPr>
        <p:pic>
          <p:nvPicPr>
            <p:cNvPr id="29" name="Picture 11" descr="Green Pirate Ship Clip Art at Clker.com - vector clip art online, royalty  free &amp;amp; public dom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64990">
              <a:off x="7527128" y="342827"/>
              <a:ext cx="2932350" cy="256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0" name="AutoShape 18"/>
            <p:cNvSpPr>
              <a:spLocks noChangeArrowheads="1"/>
            </p:cNvSpPr>
            <p:nvPr/>
          </p:nvSpPr>
          <p:spPr bwMode="auto">
            <a:xfrm>
              <a:off x="10234519" y="234083"/>
              <a:ext cx="1875991" cy="1161672"/>
            </a:xfrm>
            <a:prstGeom prst="wedgeEllipseCallout">
              <a:avLst>
                <a:gd name="adj1" fmla="val -49583"/>
                <a:gd name="adj2" fmla="val 38644"/>
              </a:avLst>
            </a:prstGeom>
            <a:solidFill>
              <a:srgbClr val="99FF66"/>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50" b="1" i="0" u="none" strike="noStrike" cap="none" normalizeH="0" baseline="0" dirty="0">
                <a:ln>
                  <a:noFill/>
                </a:ln>
                <a:solidFill>
                  <a:srgbClr val="000000"/>
                </a:solidFill>
                <a:effectLst/>
                <a:latin typeface="SassoonPrimaryInfant"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SassoonPrimaryInfant" pitchFamily="2" charset="0"/>
                </a:rPr>
                <a:t>Sail between the lines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19"/>
            <p:cNvSpPr txBox="1">
              <a:spLocks noChangeArrowheads="1"/>
            </p:cNvSpPr>
            <p:nvPr/>
          </p:nvSpPr>
          <p:spPr bwMode="auto">
            <a:xfrm rot="20746923">
              <a:off x="8497625" y="2418191"/>
              <a:ext cx="1408869" cy="358541"/>
            </a:xfrm>
            <a:prstGeom prst="rect">
              <a:avLst/>
            </a:prstGeom>
            <a:solidFill>
              <a:srgbClr val="8033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FFFFFF"/>
                  </a:solidFill>
                  <a:effectLst/>
                  <a:latin typeface="SassoonPrimaryInfant" pitchFamily="2" charset="0"/>
                </a:rPr>
                <a:t>Inference Ship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32"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5059" y="1759657"/>
            <a:ext cx="2445964" cy="1875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1243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Free Book Clipart"/>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6675" t="17624" r="4769" b="14392"/>
          <a:stretch/>
        </p:blipFill>
        <p:spPr bwMode="auto">
          <a:xfrm>
            <a:off x="95534" y="3425588"/>
            <a:ext cx="5909482" cy="3384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8D3666-F4D2-43EE-B93F-DC7DD1FD2887}"/>
              </a:ext>
            </a:extLst>
          </p:cNvPr>
          <p:cNvSpPr txBox="1"/>
          <p:nvPr/>
        </p:nvSpPr>
        <p:spPr>
          <a:xfrm>
            <a:off x="532052" y="3850516"/>
            <a:ext cx="2454640" cy="2373857"/>
          </a:xfrm>
          <a:prstGeom prst="rect">
            <a:avLst/>
          </a:prstGeom>
          <a:noFill/>
        </p:spPr>
        <p:txBody>
          <a:bodyPr wrap="square" rtlCol="0">
            <a:spAutoFit/>
          </a:bodyPr>
          <a:lstStyle/>
          <a:p>
            <a:endParaRPr lang="en-GB" dirty="0"/>
          </a:p>
        </p:txBody>
      </p:sp>
      <p:pic>
        <p:nvPicPr>
          <p:cNvPr id="23" name="Picture 22">
            <a:extLst>
              <a:ext uri="{FF2B5EF4-FFF2-40B4-BE49-F238E27FC236}">
                <a16:creationId xmlns:a16="http://schemas.microsoft.com/office/drawing/2014/main" id="{A17C488F-25B4-4480-BCE8-343667380584}"/>
              </a:ext>
            </a:extLst>
          </p:cNvPr>
          <p:cNvPicPr>
            <a:picLocks noChangeAspect="1"/>
          </p:cNvPicPr>
          <p:nvPr/>
        </p:nvPicPr>
        <p:blipFill>
          <a:blip r:embed="rId4"/>
          <a:stretch>
            <a:fillRect/>
          </a:stretch>
        </p:blipFill>
        <p:spPr>
          <a:xfrm>
            <a:off x="136774" y="69605"/>
            <a:ext cx="995818" cy="930467"/>
          </a:xfrm>
          <a:prstGeom prst="rect">
            <a:avLst/>
          </a:prstGeom>
        </p:spPr>
      </p:pic>
      <p:sp>
        <p:nvSpPr>
          <p:cNvPr id="3" name="TextBox 2"/>
          <p:cNvSpPr txBox="1"/>
          <p:nvPr/>
        </p:nvSpPr>
        <p:spPr>
          <a:xfrm>
            <a:off x="1216036" y="3916049"/>
            <a:ext cx="3668477" cy="2308324"/>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smtClean="0">
                <a:latin typeface="SassoonPrimaryInfant" pitchFamily="2" charset="0"/>
              </a:rPr>
              <a:t>Polly Predict knows everything before it happens! She reads the text and can predict what happens next. Polly also likes to think of different things that could happen in the text that aren’t written down.</a:t>
            </a:r>
          </a:p>
          <a:p>
            <a:endParaRPr lang="en-GB" sz="1600" dirty="0" smtClean="0">
              <a:latin typeface="SassoonPrimaryInfant" pitchFamily="2" charset="0"/>
            </a:endParaRPr>
          </a:p>
          <a:p>
            <a:r>
              <a:rPr lang="en-GB" sz="1600" b="1" dirty="0" smtClean="0">
                <a:latin typeface="SassoonPrimaryInfant" pitchFamily="2" charset="0"/>
              </a:rPr>
              <a:t>What will happen at the end?</a:t>
            </a:r>
          </a:p>
          <a:p>
            <a:r>
              <a:rPr lang="en-GB" sz="1600" b="1" dirty="0" smtClean="0">
                <a:latin typeface="SassoonPrimaryInfant" pitchFamily="2" charset="0"/>
              </a:rPr>
              <a:t>What do you think will happen to?</a:t>
            </a:r>
            <a:endParaRPr lang="en-GB" sz="1600" b="1" dirty="0">
              <a:latin typeface="SassoonPrimaryInfant" pitchFamily="2" charset="0"/>
            </a:endParaRPr>
          </a:p>
        </p:txBody>
      </p:sp>
      <p:cxnSp>
        <p:nvCxnSpPr>
          <p:cNvPr id="5" name="Straight Connector 4"/>
          <p:cNvCxnSpPr/>
          <p:nvPr/>
        </p:nvCxnSpPr>
        <p:spPr>
          <a:xfrm>
            <a:off x="6127846" y="0"/>
            <a:ext cx="13648" cy="6810233"/>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228016" y="69605"/>
            <a:ext cx="4681986" cy="3519487"/>
            <a:chOff x="2228016" y="69605"/>
            <a:chExt cx="4681986" cy="3519487"/>
          </a:xfrm>
        </p:grpSpPr>
        <p:sp>
          <p:nvSpPr>
            <p:cNvPr id="21" name="AutoShape 17"/>
            <p:cNvSpPr>
              <a:spLocks noChangeArrowheads="1"/>
            </p:cNvSpPr>
            <p:nvPr/>
          </p:nvSpPr>
          <p:spPr bwMode="auto">
            <a:xfrm>
              <a:off x="2228016" y="890970"/>
              <a:ext cx="1875991" cy="1128873"/>
            </a:xfrm>
            <a:prstGeom prst="wedgeEllipseCallout">
              <a:avLst>
                <a:gd name="adj1" fmla="val 62548"/>
                <a:gd name="adj2" fmla="val -28501"/>
              </a:avLst>
            </a:prstGeom>
            <a:solidFill>
              <a:srgbClr val="33CC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rgbClr val="000000"/>
                  </a:solidFill>
                  <a:effectLst/>
                  <a:latin typeface="SassoonPrimaryInfant" pitchFamily="2" charset="0"/>
                </a:rPr>
                <a:t>Polly   Predict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2" name="Picture 24" descr="Blue Parrot Red Hair Eyepatch Transparent PNG &amp;amp; SVG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388927" y="69605"/>
              <a:ext cx="3521075"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24"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6" y="1742970"/>
            <a:ext cx="2644644" cy="19823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4" name="Group 3"/>
          <p:cNvGrpSpPr/>
          <p:nvPr/>
        </p:nvGrpSpPr>
        <p:grpSpPr>
          <a:xfrm rot="16200000">
            <a:off x="6884462" y="959372"/>
            <a:ext cx="5770168" cy="5259439"/>
            <a:chOff x="8195046" y="1360152"/>
            <a:chExt cx="3540452" cy="2950303"/>
          </a:xfrm>
        </p:grpSpPr>
        <p:pic>
          <p:nvPicPr>
            <p:cNvPr id="3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5047" y="1360152"/>
              <a:ext cx="3046892" cy="29503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4" name="Picture 9" descr="Blue Parrot Red Hair Eyepatch Transparent PNG &amp;amp; SVG Vector"/>
            <p:cNvPicPr>
              <a:picLocks noChangeAspect="1" noChangeArrowheads="1"/>
            </p:cNvPicPr>
            <p:nvPr/>
          </p:nvPicPr>
          <p:blipFill>
            <a:blip r:embed="rId8" cstate="print">
              <a:extLst>
                <a:ext uri="{28A0092B-C50C-407E-A947-70E740481C1C}">
                  <a14:useLocalDpi xmlns:a14="http://schemas.microsoft.com/office/drawing/2010/main" val="0"/>
                </a:ext>
              </a:extLst>
            </a:blip>
            <a:srcRect l="13289" r="13289"/>
            <a:stretch>
              <a:fillRect/>
            </a:stretch>
          </p:blipFill>
          <p:spPr bwMode="auto">
            <a:xfrm rot="1022683">
              <a:off x="8867085" y="3511451"/>
              <a:ext cx="709986" cy="68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5"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5046" y="3351875"/>
              <a:ext cx="924152" cy="6503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6" name="Picture 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13640" y="3511451"/>
              <a:ext cx="805171" cy="6172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7"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419586">
              <a:off x="10292859" y="3544112"/>
              <a:ext cx="852631" cy="6539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8"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44954" y="3409712"/>
              <a:ext cx="790544" cy="5925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39" name="Picture 38">
            <a:extLst>
              <a:ext uri="{FF2B5EF4-FFF2-40B4-BE49-F238E27FC236}">
                <a16:creationId xmlns:a16="http://schemas.microsoft.com/office/drawing/2014/main" id="{3CAFAA8A-83FC-42DB-8B83-645516E27099}"/>
              </a:ext>
            </a:extLst>
          </p:cNvPr>
          <p:cNvPicPr>
            <a:picLocks noChangeAspect="1"/>
          </p:cNvPicPr>
          <p:nvPr/>
        </p:nvPicPr>
        <p:blipFill>
          <a:blip r:embed="rId4"/>
          <a:stretch>
            <a:fillRect/>
          </a:stretch>
        </p:blipFill>
        <p:spPr>
          <a:xfrm rot="16200000">
            <a:off x="6234579" y="5413954"/>
            <a:ext cx="1336364" cy="1248664"/>
          </a:xfrm>
          <a:prstGeom prst="rect">
            <a:avLst/>
          </a:prstGeom>
        </p:spPr>
      </p:pic>
      <p:sp>
        <p:nvSpPr>
          <p:cNvPr id="6" name="TextBox 5"/>
          <p:cNvSpPr txBox="1"/>
          <p:nvPr/>
        </p:nvSpPr>
        <p:spPr>
          <a:xfrm rot="16200000">
            <a:off x="3989599" y="2696638"/>
            <a:ext cx="5693838" cy="1323439"/>
          </a:xfrm>
          <a:prstGeom prst="rect">
            <a:avLst/>
          </a:prstGeom>
          <a:noFill/>
        </p:spPr>
        <p:txBody>
          <a:bodyPr wrap="square" rtlCol="0">
            <a:spAutoFit/>
          </a:bodyPr>
          <a:lstStyle/>
          <a:p>
            <a:pPr algn="ctr"/>
            <a:r>
              <a:rPr lang="en-GB" sz="4000" b="1" dirty="0" smtClean="0">
                <a:latin typeface="SassoonPrimaryInfant" pitchFamily="2" charset="0"/>
              </a:rPr>
              <a:t>Find the Treasure Hidden in Text!</a:t>
            </a:r>
            <a:endParaRPr lang="en-GB" sz="4000" b="1" dirty="0">
              <a:latin typeface="SassoonPrimaryInfant" pitchFamily="2" charset="0"/>
            </a:endParaRPr>
          </a:p>
        </p:txBody>
      </p:sp>
    </p:spTree>
    <p:extLst>
      <p:ext uri="{BB962C8B-B14F-4D97-AF65-F5344CB8AC3E}">
        <p14:creationId xmlns:p14="http://schemas.microsoft.com/office/powerpoint/2010/main" val="1402916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254</Words>
  <Application>Microsoft Office PowerPoint</Application>
  <PresentationFormat>Widescreen</PresentationFormat>
  <Paragraphs>35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SassoonPrimaryInfant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cp:revision>
  <dcterms:created xsi:type="dcterms:W3CDTF">2021-10-11T12:41:08Z</dcterms:created>
  <dcterms:modified xsi:type="dcterms:W3CDTF">2021-11-03T12:32:10Z</dcterms:modified>
</cp:coreProperties>
</file>