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105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CC4F1F4-55E4-4B4B-8214-7BA2F13ED122}" type="datetimeFigureOut">
              <a:rPr lang="en-GB" smtClean="0"/>
              <a:t>28/09/2022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3242822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CC4F1F4-55E4-4B4B-8214-7BA2F13ED122}" type="datetimeFigureOut">
              <a:rPr lang="en-GB" smtClean="0"/>
              <a:t>28/09/2022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4277231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CC4F1F4-55E4-4B4B-8214-7BA2F13ED122}" type="datetimeFigureOut">
              <a:rPr lang="en-GB" smtClean="0"/>
              <a:t>28/09/2022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4003123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CC4F1F4-55E4-4B4B-8214-7BA2F13ED122}" type="datetimeFigureOut">
              <a:rPr lang="en-GB" smtClean="0"/>
              <a:t>28/09/2022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1355772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CC4F1F4-55E4-4B4B-8214-7BA2F13ED122}" type="datetimeFigureOut">
              <a:rPr lang="en-GB" smtClean="0"/>
              <a:t>28/09/2022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3238948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CC4F1F4-55E4-4B4B-8214-7BA2F13ED122}" type="datetimeFigureOut">
              <a:rPr lang="en-GB" smtClean="0"/>
              <a:t>28/09/2022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1598515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CC4F1F4-55E4-4B4B-8214-7BA2F13ED122}" type="datetimeFigureOut">
              <a:rPr lang="en-GB" smtClean="0"/>
              <a:t>28/09/2022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2572181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CC4F1F4-55E4-4B4B-8214-7BA2F13ED122}" type="datetimeFigureOut">
              <a:rPr lang="en-GB" smtClean="0"/>
              <a:t>28/09/2022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899901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C4F1F4-55E4-4B4B-8214-7BA2F13ED122}" type="datetimeFigureOut">
              <a:rPr lang="en-GB" smtClean="0"/>
              <a:t>28/09/2022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4193678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C4F1F4-55E4-4B4B-8214-7BA2F13ED122}" type="datetimeFigureOut">
              <a:rPr lang="en-GB" smtClean="0"/>
              <a:t>28/09/2022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132304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C4F1F4-55E4-4B4B-8214-7BA2F13ED122}" type="datetimeFigureOut">
              <a:rPr lang="en-GB" smtClean="0"/>
              <a:t>28/09/2022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2702780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C4F1F4-55E4-4B4B-8214-7BA2F13ED122}" type="datetimeFigureOut">
              <a:rPr lang="en-GB" smtClean="0"/>
              <a:t>28/09/2022</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46BC56-88F6-4187-9793-176E6291C047}" type="slidenum">
              <a:rPr lang="en-GB" smtClean="0"/>
              <a:t>‹#›</a:t>
            </a:fld>
            <a:endParaRPr lang="en-GB"/>
          </a:p>
        </p:txBody>
      </p:sp>
    </p:spTree>
    <p:extLst>
      <p:ext uri="{BB962C8B-B14F-4D97-AF65-F5344CB8AC3E}">
        <p14:creationId xmlns:p14="http://schemas.microsoft.com/office/powerpoint/2010/main" val="2701263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63798" y="46184"/>
            <a:ext cx="9784954" cy="743687"/>
          </a:xfrm>
          <a:prstGeom prst="round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800" b="1" dirty="0" smtClean="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Computing</a:t>
            </a:r>
            <a:endParaRPr kumimoji="0" lang="en-US" sz="48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p:txBody>
      </p:sp>
      <p:sp>
        <p:nvSpPr>
          <p:cNvPr id="7" name="Rectangle 6"/>
          <p:cNvSpPr/>
          <p:nvPr/>
        </p:nvSpPr>
        <p:spPr>
          <a:xfrm>
            <a:off x="55419" y="834930"/>
            <a:ext cx="3278908" cy="3435180"/>
          </a:xfrm>
          <a:prstGeom prst="rect">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schemeClr val="tx1"/>
                </a:solidFill>
                <a:effectLst/>
                <a:uLnTx/>
                <a:uFillTx/>
                <a:latin typeface="Arial" panose="020B0604020202020204" pitchFamily="34" charset="0"/>
                <a:ea typeface="+mn-ea"/>
                <a:cs typeface="Arial" panose="020B0604020202020204" pitchFamily="34" charset="0"/>
              </a:rPr>
              <a:t>Vision</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smtClean="0">
              <a:ln>
                <a:noFill/>
              </a:ln>
              <a:solidFill>
                <a:schemeClr val="tx1"/>
              </a:solidFill>
              <a:effectLst/>
              <a:uLnTx/>
              <a:uFillTx/>
              <a:latin typeface="Arial" panose="020B0604020202020204" pitchFamily="34" charset="0"/>
              <a:ea typeface="+mn-ea"/>
              <a:cs typeface="Arial" panose="020B0604020202020204" pitchFamily="34" charset="0"/>
            </a:endParaRPr>
          </a:p>
          <a:p>
            <a:pPr lvl="0" algn="ctr">
              <a:defRPr/>
            </a:pPr>
            <a:r>
              <a:rPr lang="en-US" sz="1300" dirty="0">
                <a:solidFill>
                  <a:schemeClr val="tx1"/>
                </a:solidFill>
                <a:latin typeface="Arial" panose="020B0604020202020204" pitchFamily="34" charset="0"/>
                <a:cs typeface="Arial" panose="020B0604020202020204" pitchFamily="34" charset="0"/>
              </a:rPr>
              <a:t>Technology is everywhere and will play a pivotal part in students' lives. </a:t>
            </a:r>
            <a:r>
              <a:rPr lang="en-US" sz="1300" dirty="0" smtClean="0">
                <a:solidFill>
                  <a:schemeClr val="tx1"/>
                </a:solidFill>
                <a:latin typeface="Arial" panose="020B0604020202020204" pitchFamily="34" charset="0"/>
                <a:cs typeface="Arial" panose="020B0604020202020204" pitchFamily="34" charset="0"/>
              </a:rPr>
              <a:t>We </a:t>
            </a:r>
            <a:r>
              <a:rPr lang="en-US" sz="1300" dirty="0">
                <a:solidFill>
                  <a:schemeClr val="tx1"/>
                </a:solidFill>
                <a:latin typeface="Arial" panose="020B0604020202020204" pitchFamily="34" charset="0"/>
                <a:cs typeface="Arial" panose="020B0604020202020204" pitchFamily="34" charset="0"/>
              </a:rPr>
              <a:t>want to model and educate our pupils on how to use technology positively, responsibly and safely. We want our pupils to be creators not </a:t>
            </a:r>
            <a:r>
              <a:rPr lang="en-US" sz="1300" dirty="0" smtClean="0">
                <a:solidFill>
                  <a:schemeClr val="tx1"/>
                </a:solidFill>
                <a:latin typeface="Arial" panose="020B0604020202020204" pitchFamily="34" charset="0"/>
                <a:cs typeface="Arial" panose="020B0604020202020204" pitchFamily="34" charset="0"/>
              </a:rPr>
              <a:t>consumers.</a:t>
            </a:r>
            <a:endParaRPr kumimoji="0" lang="en-US" sz="1300" b="1"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8" name="Rectangle 7"/>
          <p:cNvSpPr/>
          <p:nvPr/>
        </p:nvSpPr>
        <p:spPr>
          <a:xfrm>
            <a:off x="3408215" y="834930"/>
            <a:ext cx="3066474" cy="3435180"/>
          </a:xfrm>
          <a:prstGeom prst="rect">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Our Focus</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0" algn="ctr">
              <a:defRPr/>
            </a:pPr>
            <a:r>
              <a:rPr lang="en-US" sz="1300" dirty="0">
                <a:solidFill>
                  <a:schemeClr val="tx1"/>
                </a:solidFill>
                <a:latin typeface="Calibri" panose="020F0502020204030204" pitchFamily="34" charset="0"/>
                <a:cs typeface="Calibri" panose="020F0502020204030204" pitchFamily="34" charset="0"/>
              </a:rPr>
              <a:t>At our school we want pupils to be masters of technology and not slaves to it. Technology is everywhere and will play a pivotal part in students' lives. Therefore, we want to model and educate our pupils on how to use technology positively, responsibly and safely. We want our pupils to be creators not consumers and our broad curriculum encompassing computer science, information technology and digital literacy reflects this.</a:t>
            </a:r>
            <a:endParaRPr kumimoji="0" lang="en-US" sz="13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libri" panose="020F0502020204030204" pitchFamily="34" charset="0"/>
              <a:cs typeface="Calibri" panose="020F050202020403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6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6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p:txBody>
      </p:sp>
      <p:sp>
        <p:nvSpPr>
          <p:cNvPr id="9" name="Rectangle 8"/>
          <p:cNvSpPr/>
          <p:nvPr/>
        </p:nvSpPr>
        <p:spPr>
          <a:xfrm>
            <a:off x="6548578" y="804549"/>
            <a:ext cx="3278908" cy="3435180"/>
          </a:xfrm>
          <a:prstGeom prst="rect">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srgbClr val="C00000"/>
                </a:solidFill>
                <a:effectLst/>
                <a:uLnTx/>
                <a:uFillTx/>
                <a:latin typeface="Arial" panose="020B0604020202020204" pitchFamily="34" charset="0"/>
                <a:ea typeface="+mn-ea"/>
                <a:cs typeface="Arial" panose="020B0604020202020204" pitchFamily="34" charset="0"/>
              </a:rPr>
              <a:t>Curriculum</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2400" b="1" dirty="0">
              <a:solidFill>
                <a:srgbClr val="C00000"/>
              </a:solidFill>
              <a:latin typeface="Arial" panose="020B0604020202020204" pitchFamily="34" charset="0"/>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0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EYFS –</a:t>
            </a:r>
            <a:r>
              <a:rPr kumimoji="0" lang="en-US" sz="1300" i="0" u="none" strike="noStrike" kern="1200" cap="none" spc="0" normalizeH="0" noProof="0" dirty="0" smtClean="0">
                <a:ln>
                  <a:noFill/>
                </a:ln>
                <a:solidFill>
                  <a:schemeClr val="tx1"/>
                </a:solidFill>
                <a:effectLst/>
                <a:uLnTx/>
                <a:uFillTx/>
                <a:latin typeface="Arial" panose="020B0604020202020204" pitchFamily="34" charset="0"/>
                <a:cs typeface="Arial" panose="020B0604020202020204" pitchFamily="34" charset="0"/>
              </a:rPr>
              <a:t> children take part in ‘unplugged’ activities from Barefoot, </a:t>
            </a:r>
            <a:r>
              <a:rPr kumimoji="0" lang="en-US" sz="1300" i="0" u="none" strike="noStrike" kern="1200" cap="none" spc="0" normalizeH="0" noProof="0" dirty="0" err="1" smtClean="0">
                <a:ln>
                  <a:noFill/>
                </a:ln>
                <a:solidFill>
                  <a:schemeClr val="tx1"/>
                </a:solidFill>
                <a:effectLst/>
                <a:uLnTx/>
                <a:uFillTx/>
                <a:latin typeface="Arial" panose="020B0604020202020204" pitchFamily="34" charset="0"/>
                <a:cs typeface="Arial" panose="020B0604020202020204" pitchFamily="34" charset="0"/>
              </a:rPr>
              <a:t>thi</a:t>
            </a:r>
            <a:r>
              <a:rPr lang="en-US" sz="1300" dirty="0" smtClean="0">
                <a:solidFill>
                  <a:schemeClr val="tx1"/>
                </a:solidFill>
                <a:latin typeface="Arial" panose="020B0604020202020204" pitchFamily="34" charset="0"/>
                <a:cs typeface="Arial" panose="020B0604020202020204" pitchFamily="34" charset="0"/>
              </a:rPr>
              <a:t>s introduces children to computational thinking and has strong links to maths and logical thinking.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0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300" dirty="0" smtClean="0">
                <a:solidFill>
                  <a:schemeClr val="tx1"/>
                </a:solidFill>
                <a:latin typeface="Arial" panose="020B0604020202020204" pitchFamily="34" charset="0"/>
                <a:cs typeface="Arial" panose="020B0604020202020204" pitchFamily="34" charset="0"/>
              </a:rPr>
              <a:t>KS1 and KS2 – children follow the Purple Mash scheme of work which is progressive and builds upon prior learning. Three key themes are focused upon: digital literacy, information technology and computer science. </a:t>
            </a:r>
            <a:endParaRPr kumimoji="0" lang="en-GB" sz="130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endParaRPr>
          </a:p>
        </p:txBody>
      </p:sp>
      <p:sp>
        <p:nvSpPr>
          <p:cNvPr id="11" name="Rectangle 10"/>
          <p:cNvSpPr/>
          <p:nvPr/>
        </p:nvSpPr>
        <p:spPr>
          <a:xfrm>
            <a:off x="3408218" y="4336434"/>
            <a:ext cx="3090388" cy="2461490"/>
          </a:xfrm>
          <a:prstGeom prst="rect">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C00000"/>
                </a:solidFill>
                <a:effectLst/>
                <a:uLnTx/>
                <a:uFillTx/>
                <a:latin typeface="Arial" panose="020B0604020202020204" pitchFamily="34" charset="0"/>
                <a:cs typeface="Arial" panose="020B0604020202020204" pitchFamily="34" charset="0"/>
              </a:rPr>
              <a:t>Progression</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300" b="1" dirty="0">
              <a:solidFill>
                <a:srgbClr val="C00000"/>
              </a:solidFill>
              <a:latin typeface="Arial" panose="020B0604020202020204" pitchFamily="34" charset="0"/>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0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Lessons begin with a</a:t>
            </a:r>
            <a:r>
              <a:rPr kumimoji="0" lang="en-US" sz="1300" i="0" u="none" strike="noStrike" kern="1200" cap="none" spc="0" normalizeH="0" noProof="0" dirty="0" smtClean="0">
                <a:ln>
                  <a:noFill/>
                </a:ln>
                <a:solidFill>
                  <a:schemeClr val="tx1"/>
                </a:solidFill>
                <a:effectLst/>
                <a:uLnTx/>
                <a:uFillTx/>
                <a:latin typeface="Arial" panose="020B0604020202020204" pitchFamily="34" charset="0"/>
                <a:cs typeface="Arial" panose="020B0604020202020204" pitchFamily="34" charset="0"/>
              </a:rPr>
              <a:t> recap of prior and future learning links.</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300" baseline="0" dirty="0">
              <a:solidFill>
                <a:schemeClr val="tx1"/>
              </a:solidFill>
              <a:latin typeface="Arial" panose="020B0604020202020204" pitchFamily="34" charset="0"/>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00" i="0" u="none" strike="noStrike" kern="1200" cap="none" spc="0" normalizeH="0" noProof="0" dirty="0" smtClean="0">
                <a:ln>
                  <a:noFill/>
                </a:ln>
                <a:solidFill>
                  <a:schemeClr val="tx1"/>
                </a:solidFill>
                <a:effectLst/>
                <a:uLnTx/>
                <a:uFillTx/>
                <a:latin typeface="Arial" panose="020B0604020202020204" pitchFamily="34" charset="0"/>
                <a:cs typeface="Arial" panose="020B0604020202020204" pitchFamily="34" charset="0"/>
              </a:rPr>
              <a:t>Topics are progressive and prior skills are built upon. </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300" baseline="0" dirty="0">
              <a:solidFill>
                <a:schemeClr val="tx1"/>
              </a:solidFill>
              <a:latin typeface="Arial" panose="020B0604020202020204" pitchFamily="34" charset="0"/>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300" noProof="0" dirty="0" smtClean="0">
                <a:solidFill>
                  <a:schemeClr val="tx1"/>
                </a:solidFill>
                <a:latin typeface="Arial" panose="020B0604020202020204" pitchFamily="34" charset="0"/>
                <a:cs typeface="Arial" panose="020B0604020202020204" pitchFamily="34" charset="0"/>
              </a:rPr>
              <a:t>Where applicable topics are covered and revisited yearly and built upon to aid progression of skills. </a:t>
            </a:r>
            <a:endParaRPr kumimoji="0" lang="en-GB" sz="130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endParaRPr>
          </a:p>
        </p:txBody>
      </p:sp>
      <p:sp>
        <p:nvSpPr>
          <p:cNvPr id="12" name="Rectangle 11"/>
          <p:cNvSpPr/>
          <p:nvPr/>
        </p:nvSpPr>
        <p:spPr>
          <a:xfrm>
            <a:off x="55419" y="4336434"/>
            <a:ext cx="3278908" cy="2461490"/>
          </a:xfrm>
          <a:prstGeom prst="rect">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C00000"/>
                </a:solidFill>
                <a:effectLst/>
                <a:uLnTx/>
                <a:uFillTx/>
                <a:latin typeface="Arial" panose="020B0604020202020204" pitchFamily="34" charset="0"/>
                <a:ea typeface="+mn-ea"/>
                <a:cs typeface="Arial" panose="020B0604020202020204" pitchFamily="34" charset="0"/>
              </a:rPr>
              <a:t>Retention</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300" b="1" dirty="0">
              <a:solidFill>
                <a:srgbClr val="C00000"/>
              </a:solidFill>
              <a:latin typeface="Arial" panose="020B0604020202020204" pitchFamily="34" charset="0"/>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0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Lessons begin</a:t>
            </a:r>
            <a:r>
              <a:rPr kumimoji="0" lang="en-US" sz="1300" i="0" u="none" strike="noStrike" kern="1200" cap="none" spc="0" normalizeH="0" noProof="0" dirty="0" smtClean="0">
                <a:ln>
                  <a:noFill/>
                </a:ln>
                <a:solidFill>
                  <a:schemeClr val="tx1"/>
                </a:solidFill>
                <a:effectLst/>
                <a:uLnTx/>
                <a:uFillTx/>
                <a:latin typeface="Arial" panose="020B0604020202020204" pitchFamily="34" charset="0"/>
                <a:cs typeface="Arial" panose="020B0604020202020204" pitchFamily="34" charset="0"/>
              </a:rPr>
              <a:t> with a recap of prior and relevant learning.</a:t>
            </a:r>
            <a:endParaRPr kumimoji="0" lang="en-GB" sz="130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endParaRPr>
          </a:p>
        </p:txBody>
      </p:sp>
      <p:sp>
        <p:nvSpPr>
          <p:cNvPr id="13" name="Rectangle 12"/>
          <p:cNvSpPr/>
          <p:nvPr/>
        </p:nvSpPr>
        <p:spPr>
          <a:xfrm>
            <a:off x="6603267" y="4336434"/>
            <a:ext cx="3224219" cy="2461490"/>
          </a:xfrm>
          <a:prstGeom prst="rect">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C00000"/>
                </a:solidFill>
                <a:effectLst/>
                <a:uLnTx/>
                <a:uFillTx/>
                <a:latin typeface="Arial" panose="020B0604020202020204" pitchFamily="34" charset="0"/>
                <a:ea typeface="+mn-ea"/>
                <a:cs typeface="Arial" panose="020B0604020202020204" pitchFamily="34" charset="0"/>
              </a:rPr>
              <a:t>Support</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300" b="1" dirty="0">
              <a:solidFill>
                <a:srgbClr val="C00000"/>
              </a:solidFill>
              <a:latin typeface="Arial" panose="020B0604020202020204" pitchFamily="34" charset="0"/>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0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Pupils have access to knowledge organisers.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0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endParaRPr>
          </a:p>
          <a:p>
            <a:pPr lvl="0" algn="ctr">
              <a:defRPr/>
            </a:pPr>
            <a:r>
              <a:rPr lang="en-US" sz="1300" dirty="0" smtClean="0">
                <a:solidFill>
                  <a:schemeClr val="tx1"/>
                </a:solidFill>
                <a:latin typeface="Arial" panose="020B0604020202020204" pitchFamily="34" charset="0"/>
                <a:cs typeface="Arial" panose="020B0604020202020204" pitchFamily="34" charset="0"/>
              </a:rPr>
              <a:t>Children </a:t>
            </a:r>
            <a:r>
              <a:rPr lang="en-US" sz="1300" dirty="0">
                <a:solidFill>
                  <a:schemeClr val="tx1"/>
                </a:solidFill>
                <a:latin typeface="Arial" panose="020B0604020202020204" pitchFamily="34" charset="0"/>
                <a:cs typeface="Arial" panose="020B0604020202020204" pitchFamily="34" charset="0"/>
              </a:rPr>
              <a:t>have access to </a:t>
            </a:r>
            <a:r>
              <a:rPr lang="en-US" sz="1300" dirty="0" smtClean="0">
                <a:solidFill>
                  <a:schemeClr val="tx1"/>
                </a:solidFill>
                <a:latin typeface="Arial" panose="020B0604020202020204" pitchFamily="34" charset="0"/>
                <a:cs typeface="Arial" panose="020B0604020202020204" pitchFamily="34" charset="0"/>
              </a:rPr>
              <a:t>equipment</a:t>
            </a:r>
            <a:endParaRPr lang="en-US" sz="1300" dirty="0">
              <a:solidFill>
                <a:schemeClr val="tx1"/>
              </a:solidFill>
              <a:latin typeface="Arial" panose="020B0604020202020204" pitchFamily="34" charset="0"/>
              <a:cs typeface="Arial" panose="020B0604020202020204" pitchFamily="34" charset="0"/>
            </a:endParaRPr>
          </a:p>
          <a:p>
            <a:pPr lvl="0" algn="ctr">
              <a:defRPr/>
            </a:pPr>
            <a:r>
              <a:rPr lang="en-US" sz="1300" dirty="0">
                <a:solidFill>
                  <a:schemeClr val="tx1"/>
                </a:solidFill>
                <a:latin typeface="Arial" panose="020B0604020202020204" pitchFamily="34" charset="0"/>
                <a:cs typeface="Arial" panose="020B0604020202020204" pitchFamily="34" charset="0"/>
              </a:rPr>
              <a:t>to support learning</a:t>
            </a:r>
            <a:r>
              <a:rPr lang="en-US" sz="1300" dirty="0" smtClean="0">
                <a:solidFill>
                  <a:schemeClr val="tx1"/>
                </a:solidFill>
                <a:latin typeface="Arial" panose="020B0604020202020204" pitchFamily="34" charset="0"/>
                <a:cs typeface="Arial" panose="020B0604020202020204" pitchFamily="34" charset="0"/>
              </a:rPr>
              <a:t>.</a:t>
            </a:r>
          </a:p>
          <a:p>
            <a:pPr lvl="0" algn="ctr">
              <a:defRPr/>
            </a:pPr>
            <a:endParaRPr lang="en-US" sz="1300" dirty="0">
              <a:solidFill>
                <a:schemeClr val="tx1"/>
              </a:solidFill>
              <a:latin typeface="Arial" panose="020B0604020202020204" pitchFamily="34" charset="0"/>
              <a:cs typeface="Arial" panose="020B0604020202020204" pitchFamily="34" charset="0"/>
            </a:endParaRPr>
          </a:p>
          <a:p>
            <a:pPr lvl="0" algn="ctr">
              <a:defRPr/>
            </a:pPr>
            <a:r>
              <a:rPr lang="en-US" sz="1300" dirty="0" smtClean="0">
                <a:solidFill>
                  <a:schemeClr val="tx1"/>
                </a:solidFill>
                <a:latin typeface="Arial" panose="020B0604020202020204" pitchFamily="34" charset="0"/>
                <a:cs typeface="Arial" panose="020B0604020202020204" pitchFamily="34" charset="0"/>
              </a:rPr>
              <a:t>Staff CPD provided by Purple Mash and Teach Computing.</a:t>
            </a:r>
          </a:p>
          <a:p>
            <a:pPr lvl="0" algn="ctr">
              <a:defRPr/>
            </a:pPr>
            <a:endParaRPr lang="en-US" sz="1400" dirty="0" smtClean="0">
              <a:solidFill>
                <a:schemeClr val="tx1"/>
              </a:solidFill>
              <a:latin typeface="Arial" panose="020B0604020202020204" pitchFamily="34" charset="0"/>
              <a:cs typeface="Arial" panose="020B0604020202020204" pitchFamily="34" charset="0"/>
            </a:endParaRPr>
          </a:p>
        </p:txBody>
      </p:sp>
      <p:pic>
        <p:nvPicPr>
          <p:cNvPr id="14" name="Picture 13"/>
          <p:cNvPicPr>
            <a:picLocks noChangeAspect="1"/>
          </p:cNvPicPr>
          <p:nvPr/>
        </p:nvPicPr>
        <p:blipFill>
          <a:blip r:embed="rId2"/>
          <a:stretch>
            <a:fillRect/>
          </a:stretch>
        </p:blipFill>
        <p:spPr>
          <a:xfrm>
            <a:off x="184536" y="117092"/>
            <a:ext cx="600013" cy="562667"/>
          </a:xfrm>
          <a:prstGeom prst="rect">
            <a:avLst/>
          </a:prstGeom>
        </p:spPr>
      </p:pic>
      <p:pic>
        <p:nvPicPr>
          <p:cNvPr id="15" name="Picture 14"/>
          <p:cNvPicPr>
            <a:picLocks noChangeAspect="1"/>
          </p:cNvPicPr>
          <p:nvPr/>
        </p:nvPicPr>
        <p:blipFill>
          <a:blip r:embed="rId2"/>
          <a:stretch>
            <a:fillRect/>
          </a:stretch>
        </p:blipFill>
        <p:spPr>
          <a:xfrm>
            <a:off x="9098167" y="117091"/>
            <a:ext cx="600013" cy="562667"/>
          </a:xfrm>
          <a:prstGeom prst="rect">
            <a:avLst/>
          </a:prstGeom>
        </p:spPr>
      </p:pic>
    </p:spTree>
    <p:extLst>
      <p:ext uri="{BB962C8B-B14F-4D97-AF65-F5344CB8AC3E}">
        <p14:creationId xmlns:p14="http://schemas.microsoft.com/office/powerpoint/2010/main" val="41308173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173</TotalTime>
  <Words>270</Words>
  <Application>Microsoft Office PowerPoint</Application>
  <PresentationFormat>A4 Paper (210x297 mm)</PresentationFormat>
  <Paragraphs>31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 Coward</dc:creator>
  <cp:lastModifiedBy>H Robinson</cp:lastModifiedBy>
  <cp:revision>10</cp:revision>
  <dcterms:created xsi:type="dcterms:W3CDTF">2021-11-03T16:19:31Z</dcterms:created>
  <dcterms:modified xsi:type="dcterms:W3CDTF">2022-09-28T15:52:49Z</dcterms:modified>
</cp:coreProperties>
</file>