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1056" y="1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CC4F1F4-55E4-4B4B-8214-7BA2F13ED122}" type="datetimeFigureOut">
              <a:rPr lang="en-GB" smtClean="0"/>
              <a:t>09/10/2023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3242822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C4F1F4-55E4-4B4B-8214-7BA2F13ED122}" type="datetimeFigureOut">
              <a:rPr lang="en-GB" smtClean="0"/>
              <a:t>09/10/2023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4277231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C4F1F4-55E4-4B4B-8214-7BA2F13ED122}" type="datetimeFigureOut">
              <a:rPr lang="en-GB" smtClean="0"/>
              <a:t>09/10/2023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4003123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CC4F1F4-55E4-4B4B-8214-7BA2F13ED122}" type="datetimeFigureOut">
              <a:rPr lang="en-GB" smtClean="0"/>
              <a:t>09/10/2023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1355772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CC4F1F4-55E4-4B4B-8214-7BA2F13ED122}" type="datetimeFigureOut">
              <a:rPr lang="en-GB" smtClean="0"/>
              <a:t>09/10/2023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3238948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CC4F1F4-55E4-4B4B-8214-7BA2F13ED122}" type="datetimeFigureOut">
              <a:rPr lang="en-GB" smtClean="0"/>
              <a:t>09/10/2023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1598515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CC4F1F4-55E4-4B4B-8214-7BA2F13ED122}" type="datetimeFigureOut">
              <a:rPr lang="en-GB" smtClean="0"/>
              <a:t>09/10/2023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2572181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CC4F1F4-55E4-4B4B-8214-7BA2F13ED122}" type="datetimeFigureOut">
              <a:rPr lang="en-GB" smtClean="0"/>
              <a:t>09/10/2023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899901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C4F1F4-55E4-4B4B-8214-7BA2F13ED122}" type="datetimeFigureOut">
              <a:rPr lang="en-GB" smtClean="0"/>
              <a:t>09/10/2023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4193678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C4F1F4-55E4-4B4B-8214-7BA2F13ED122}" type="datetimeFigureOut">
              <a:rPr lang="en-GB" smtClean="0"/>
              <a:t>09/10/2023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132304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C4F1F4-55E4-4B4B-8214-7BA2F13ED122}" type="datetimeFigureOut">
              <a:rPr lang="en-GB" smtClean="0"/>
              <a:t>09/10/2023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B46BC56-88F6-4187-9793-176E6291C047}" type="slidenum">
              <a:rPr lang="en-GB" smtClean="0"/>
              <a:t>‹#›</a:t>
            </a:fld>
            <a:endParaRPr lang="en-GB"/>
          </a:p>
        </p:txBody>
      </p:sp>
    </p:spTree>
    <p:extLst>
      <p:ext uri="{BB962C8B-B14F-4D97-AF65-F5344CB8AC3E}">
        <p14:creationId xmlns:p14="http://schemas.microsoft.com/office/powerpoint/2010/main" val="2702780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C4F1F4-55E4-4B4B-8214-7BA2F13ED122}" type="datetimeFigureOut">
              <a:rPr lang="en-GB" smtClean="0"/>
              <a:t>09/10/2023</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46BC56-88F6-4187-9793-176E6291C047}" type="slidenum">
              <a:rPr lang="en-GB" smtClean="0"/>
              <a:t>‹#›</a:t>
            </a:fld>
            <a:endParaRPr lang="en-GB"/>
          </a:p>
        </p:txBody>
      </p:sp>
    </p:spTree>
    <p:extLst>
      <p:ext uri="{BB962C8B-B14F-4D97-AF65-F5344CB8AC3E}">
        <p14:creationId xmlns:p14="http://schemas.microsoft.com/office/powerpoint/2010/main" val="2701263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63798" y="46184"/>
            <a:ext cx="9784954" cy="743687"/>
          </a:xfrm>
          <a:prstGeom prst="round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ART</a:t>
            </a:r>
            <a:r>
              <a:rPr kumimoji="0" lang="en-US" sz="4800" b="1" i="0" u="none" strike="noStrike" kern="1200" cap="none" spc="0" normalizeH="0" noProof="0" dirty="0" smtClean="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 AND DESIGN</a:t>
            </a:r>
            <a:endParaRPr kumimoji="0" lang="en-US" sz="48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sp>
        <p:nvSpPr>
          <p:cNvPr id="7" name="Rectangle 6"/>
          <p:cNvSpPr/>
          <p:nvPr/>
        </p:nvSpPr>
        <p:spPr>
          <a:xfrm>
            <a:off x="55419" y="834930"/>
            <a:ext cx="3278908" cy="3435180"/>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Vision</a:t>
            </a:r>
          </a:p>
          <a:p>
            <a:pPr>
              <a:defRPr/>
            </a:pPr>
            <a:r>
              <a:rPr lang="en-GB" dirty="0" smtClean="0"/>
              <a:t>artists across cultures and </a:t>
            </a:r>
            <a:r>
              <a:rPr lang="en-GB" sz="900" dirty="0" smtClean="0">
                <a:latin typeface="Arial" panose="020B0604020202020204" pitchFamily="34" charset="0"/>
                <a:cs typeface="Arial" panose="020B0604020202020204" pitchFamily="34" charset="0"/>
              </a:rPr>
              <a:t>through </a:t>
            </a:r>
            <a:r>
              <a:rPr lang="en-GB" sz="900" dirty="0" err="1" smtClean="0">
                <a:latin typeface="Arial" panose="020B0604020202020204" pitchFamily="34" charset="0"/>
                <a:cs typeface="Arial" panose="020B0604020202020204" pitchFamily="34" charset="0"/>
              </a:rPr>
              <a:t>histDesign</a:t>
            </a:r>
            <a:r>
              <a:rPr lang="en-GB" sz="900" dirty="0" smtClean="0">
                <a:latin typeface="Arial" panose="020B0604020202020204" pitchFamily="34" charset="0"/>
                <a:cs typeface="Arial" panose="020B0604020202020204" pitchFamily="34" charset="0"/>
              </a:rPr>
              <a:t> </a:t>
            </a:r>
            <a:r>
              <a:rPr lang="en-GB" sz="900" dirty="0" smtClean="0">
                <a:latin typeface="Arial" panose="020B0604020202020204" pitchFamily="34" charset="0"/>
                <a:cs typeface="Arial" panose="020B0604020202020204" pitchFamily="34" charset="0"/>
              </a:rPr>
              <a:t>scheme work aims to inspire pupils and develop their confidence </a:t>
            </a:r>
            <a:r>
              <a:rPr lang="en-GB" sz="900" dirty="0" smtClean="0">
                <a:latin typeface="Arial" panose="020B0604020202020204" pitchFamily="34" charset="0"/>
                <a:cs typeface="Arial" panose="020B0604020202020204" pitchFamily="34" charset="0"/>
              </a:rPr>
              <a:t>to</a:t>
            </a:r>
            <a:endParaRPr kumimoji="0" lang="en-US" sz="9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endParaRPr>
          </a:p>
        </p:txBody>
      </p:sp>
      <p:sp>
        <p:nvSpPr>
          <p:cNvPr id="8" name="Rectangle 7"/>
          <p:cNvSpPr/>
          <p:nvPr/>
        </p:nvSpPr>
        <p:spPr>
          <a:xfrm>
            <a:off x="3334327" y="834930"/>
            <a:ext cx="3268940" cy="3435180"/>
          </a:xfrm>
          <a:prstGeom prst="rect">
            <a:avLst/>
          </a:prstGeom>
          <a:solidFill>
            <a:srgbClr val="FF0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Our Focus</a:t>
            </a:r>
            <a:endParaRPr lang="en-US" sz="24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0"/>
            <a:r>
              <a:rPr lang="en-GB" dirty="0"/>
              <a:t>Generating ideas</a:t>
            </a:r>
          </a:p>
          <a:p>
            <a:pPr lvl="0"/>
            <a:r>
              <a:rPr lang="en-GB" dirty="0"/>
              <a:t>Using sketchbooks</a:t>
            </a:r>
          </a:p>
          <a:p>
            <a:pPr lvl="0"/>
            <a:r>
              <a:rPr lang="en-GB" dirty="0"/>
              <a:t>Making skills, including formal elements (</a:t>
            </a:r>
            <a:r>
              <a:rPr lang="en-GB" dirty="0" err="1"/>
              <a:t>line,shape</a:t>
            </a:r>
            <a:r>
              <a:rPr lang="en-GB" dirty="0"/>
              <a:t>, tone, </a:t>
            </a:r>
            <a:r>
              <a:rPr lang="en-GB" dirty="0" err="1"/>
              <a:t>texture,pattern,colour</a:t>
            </a:r>
            <a:r>
              <a:rPr lang="en-GB" dirty="0"/>
              <a:t>)</a:t>
            </a:r>
          </a:p>
          <a:p>
            <a:pPr lvl="0"/>
            <a:r>
              <a:rPr lang="en-GB" dirty="0"/>
              <a:t>Knowledge of artists</a:t>
            </a:r>
          </a:p>
          <a:p>
            <a:pPr lvl="0"/>
            <a:r>
              <a:rPr lang="en-GB" dirty="0"/>
              <a:t>Evaluating and analysing</a:t>
            </a: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2400" b="1" u="sng" dirty="0">
              <a:solidFill>
                <a:prstClr val="white"/>
              </a:solidFill>
              <a:latin typeface="Arial" panose="020B0604020202020204" pitchFamily="34" charset="0"/>
              <a:cs typeface="Arial" panose="020B0604020202020204" pitchFamily="34" charset="0"/>
            </a:endParaRPr>
          </a:p>
        </p:txBody>
      </p:sp>
      <p:sp>
        <p:nvSpPr>
          <p:cNvPr id="9" name="Rectangle 8"/>
          <p:cNvSpPr/>
          <p:nvPr/>
        </p:nvSpPr>
        <p:spPr>
          <a:xfrm>
            <a:off x="6548578" y="834929"/>
            <a:ext cx="3278908" cy="3430199"/>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National Curriculum</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Key Stage One</a:t>
            </a:r>
          </a:p>
          <a:p>
            <a:pPr marL="0" marR="0" lvl="0" indent="0" defTabSz="457200"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latin typeface="Arial" panose="020B0604020202020204" pitchFamily="34" charset="0"/>
                <a:cs typeface="Arial" panose="020B0604020202020204" pitchFamily="34" charset="0"/>
              </a:rPr>
              <a:t>To use drawing, painting and sculpture to develop and share their ideas, experiences and imagination</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9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To use a range of materials creatively to design and make products</a:t>
            </a:r>
          </a:p>
          <a:p>
            <a:pPr marL="0" marR="0" lvl="0" indent="0" defTabSz="457200"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latin typeface="Arial" panose="020B0604020202020204" pitchFamily="34" charset="0"/>
                <a:cs typeface="Arial" panose="020B0604020202020204" pitchFamily="34" charset="0"/>
              </a:rPr>
              <a:t>To evaluate and </a:t>
            </a:r>
            <a:r>
              <a:rPr lang="en-US" sz="900" dirty="0" err="1" smtClean="0">
                <a:solidFill>
                  <a:schemeClr val="tx1"/>
                </a:solidFill>
                <a:latin typeface="Arial" panose="020B0604020202020204" pitchFamily="34" charset="0"/>
                <a:cs typeface="Arial" panose="020B0604020202020204" pitchFamily="34" charset="0"/>
              </a:rPr>
              <a:t>analyse</a:t>
            </a:r>
            <a:r>
              <a:rPr lang="en-US" sz="900" dirty="0" smtClean="0">
                <a:solidFill>
                  <a:schemeClr val="tx1"/>
                </a:solidFill>
                <a:latin typeface="Arial" panose="020B0604020202020204" pitchFamily="34" charset="0"/>
                <a:cs typeface="Arial" panose="020B0604020202020204" pitchFamily="34" charset="0"/>
              </a:rPr>
              <a:t> creative works using the language of art, craft and design</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9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To produce creative work, exploring their ideas and recording their experiences</a:t>
            </a:r>
          </a:p>
          <a:p>
            <a:pPr marL="0" marR="0" lvl="0" indent="0" defTabSz="457200"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latin typeface="Arial" panose="020B0604020202020204" pitchFamily="34" charset="0"/>
                <a:cs typeface="Arial" panose="020B0604020202020204" pitchFamily="34" charset="0"/>
              </a:rPr>
              <a:t>To develop a wide range of art and design techniques in using </a:t>
            </a:r>
            <a:r>
              <a:rPr lang="en-US" sz="900" dirty="0" err="1" smtClean="0">
                <a:solidFill>
                  <a:schemeClr val="tx1"/>
                </a:solidFill>
                <a:latin typeface="Arial" panose="020B0604020202020204" pitchFamily="34" charset="0"/>
                <a:cs typeface="Arial" panose="020B0604020202020204" pitchFamily="34" charset="0"/>
              </a:rPr>
              <a:t>colour</a:t>
            </a:r>
            <a:r>
              <a:rPr lang="en-US" sz="900" dirty="0" smtClean="0">
                <a:solidFill>
                  <a:schemeClr val="tx1"/>
                </a:solidFill>
                <a:latin typeface="Arial" panose="020B0604020202020204" pitchFamily="34" charset="0"/>
                <a:cs typeface="Arial" panose="020B0604020202020204" pitchFamily="34" charset="0"/>
              </a:rPr>
              <a:t>, pattern, texture, line, shape, form and space</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9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To</a:t>
            </a:r>
            <a:r>
              <a:rPr kumimoji="0" lang="en-US" sz="90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learn about the work of a range of artists, craft makers and designers, describing the differences and similarities between different practices and disciplines, and making links to their own work</a:t>
            </a:r>
          </a:p>
          <a:p>
            <a:pPr marL="0" marR="0" lvl="0" indent="0" defTabSz="457200" rtl="0" eaLnBrk="1" fontAlgn="auto" latinLnBrk="0" hangingPunct="1">
              <a:lnSpc>
                <a:spcPct val="100000"/>
              </a:lnSpc>
              <a:spcBef>
                <a:spcPts val="0"/>
              </a:spcBef>
              <a:spcAft>
                <a:spcPts val="0"/>
              </a:spcAft>
              <a:buClrTx/>
              <a:buSzTx/>
              <a:buFontTx/>
              <a:buNone/>
              <a:tabLst/>
              <a:defRPr/>
            </a:pPr>
            <a:r>
              <a:rPr lang="en-US" sz="900" b="1" baseline="0" dirty="0" smtClean="0">
                <a:solidFill>
                  <a:schemeClr val="tx1"/>
                </a:solidFill>
                <a:latin typeface="Arial" panose="020B0604020202020204" pitchFamily="34" charset="0"/>
                <a:cs typeface="Arial" panose="020B0604020202020204" pitchFamily="34" charset="0"/>
              </a:rPr>
              <a:t>Key</a:t>
            </a:r>
            <a:r>
              <a:rPr lang="en-US" sz="900" b="1" dirty="0" smtClean="0">
                <a:solidFill>
                  <a:schemeClr val="tx1"/>
                </a:solidFill>
                <a:latin typeface="Arial" panose="020B0604020202020204" pitchFamily="34" charset="0"/>
                <a:cs typeface="Arial" panose="020B0604020202020204" pitchFamily="34" charset="0"/>
              </a:rPr>
              <a:t> Stage Two</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9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Learn</a:t>
            </a:r>
            <a:r>
              <a:rPr kumimoji="0" lang="en-US" sz="90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about great artists, architects and designers in history</a:t>
            </a:r>
          </a:p>
          <a:p>
            <a:pPr marL="0" marR="0" lvl="0" indent="0" defTabSz="457200" rtl="0" eaLnBrk="1" fontAlgn="auto" latinLnBrk="0" hangingPunct="1">
              <a:lnSpc>
                <a:spcPct val="100000"/>
              </a:lnSpc>
              <a:spcBef>
                <a:spcPts val="0"/>
              </a:spcBef>
              <a:spcAft>
                <a:spcPts val="0"/>
              </a:spcAft>
              <a:buClrTx/>
              <a:buSzTx/>
              <a:buFontTx/>
              <a:buNone/>
              <a:tabLst/>
              <a:defRPr/>
            </a:pPr>
            <a:r>
              <a:rPr lang="en-US" sz="900" baseline="0" dirty="0" smtClean="0">
                <a:solidFill>
                  <a:schemeClr val="tx1"/>
                </a:solidFill>
                <a:latin typeface="Arial" panose="020B0604020202020204" pitchFamily="34" charset="0"/>
                <a:cs typeface="Arial" panose="020B0604020202020204" pitchFamily="34" charset="0"/>
              </a:rPr>
              <a:t>Improve</a:t>
            </a:r>
            <a:r>
              <a:rPr lang="en-US" sz="900" dirty="0" smtClean="0">
                <a:solidFill>
                  <a:schemeClr val="tx1"/>
                </a:solidFill>
                <a:latin typeface="Arial" panose="020B0604020202020204" pitchFamily="34" charset="0"/>
                <a:cs typeface="Arial" panose="020B0604020202020204" pitchFamily="34" charset="0"/>
              </a:rPr>
              <a:t> their mastery of art and design techniques, including drawing, painting and sculpture</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9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Create</a:t>
            </a:r>
            <a:r>
              <a:rPr kumimoji="0" lang="en-US" sz="90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sketchbooks to record their observations and use them to review and revisit ideas </a:t>
            </a:r>
            <a:endParaRPr kumimoji="0" lang="en-US" sz="9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endParaRPr>
          </a:p>
        </p:txBody>
      </p:sp>
      <p:sp>
        <p:nvSpPr>
          <p:cNvPr id="11" name="Rectangle 10"/>
          <p:cNvSpPr/>
          <p:nvPr/>
        </p:nvSpPr>
        <p:spPr>
          <a:xfrm>
            <a:off x="3408218" y="4336434"/>
            <a:ext cx="3090388" cy="2461490"/>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Arial" panose="020B0604020202020204" pitchFamily="34" charset="0"/>
                <a:ea typeface="+mn-ea"/>
                <a:cs typeface="Arial" panose="020B0604020202020204" pitchFamily="34" charset="0"/>
              </a:rPr>
              <a:t>Progression</a:t>
            </a:r>
          </a:p>
          <a:p>
            <a:r>
              <a:rPr lang="en-GB" sz="900" dirty="0" smtClean="0">
                <a:latin typeface="Arial" panose="020B0604020202020204" pitchFamily="34" charset="0"/>
                <a:cs typeface="Arial" panose="020B0604020202020204" pitchFamily="34" charset="0"/>
              </a:rPr>
              <a:t>The</a:t>
            </a:r>
            <a:endParaRPr kumimoji="0" lang="en-US" sz="9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endParaRPr lang="en-US" sz="900" dirty="0" smtClean="0">
              <a:solidFill>
                <a:schemeClr val="tx1"/>
              </a:solidFill>
              <a:latin typeface="Arial" panose="020B0604020202020204" pitchFamily="34" charset="0"/>
              <a:cs typeface="Arial" panose="020B0604020202020204" pitchFamily="34" charset="0"/>
            </a:endParaRPr>
          </a:p>
        </p:txBody>
      </p:sp>
      <p:sp>
        <p:nvSpPr>
          <p:cNvPr id="12" name="Rectangle 11"/>
          <p:cNvSpPr/>
          <p:nvPr/>
        </p:nvSpPr>
        <p:spPr>
          <a:xfrm>
            <a:off x="55419" y="4336434"/>
            <a:ext cx="3278908" cy="2461490"/>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Arial" panose="020B0604020202020204" pitchFamily="34" charset="0"/>
                <a:ea typeface="+mn-ea"/>
                <a:cs typeface="Arial" panose="020B0604020202020204" pitchFamily="34" charset="0"/>
              </a:rPr>
              <a:t>Retention</a:t>
            </a:r>
          </a:p>
          <a:p>
            <a:pPr>
              <a:defRPr/>
            </a:pPr>
            <a:r>
              <a:rPr lang="en-US" sz="1600" dirty="0">
                <a:solidFill>
                  <a:schemeClr val="tx1"/>
                </a:solidFill>
                <a:latin typeface="Arial" panose="020B0604020202020204" pitchFamily="34" charset="0"/>
                <a:cs typeface="Arial" panose="020B0604020202020204" pitchFamily="34" charset="0"/>
              </a:rPr>
              <a:t>Prior learning tasks and key vocabulary are shared at the beginning of each lesson. </a:t>
            </a:r>
            <a:endParaRPr lang="en-US" sz="1600" dirty="0" smtClean="0">
              <a:solidFill>
                <a:schemeClr val="tx1"/>
              </a:solidFill>
              <a:latin typeface="Arial" panose="020B0604020202020204" pitchFamily="34" charset="0"/>
              <a:cs typeface="Arial" panose="020B0604020202020204" pitchFamily="34" charset="0"/>
            </a:endParaRPr>
          </a:p>
          <a:p>
            <a:pPr>
              <a:defRPr/>
            </a:pPr>
            <a:endParaRPr lang="en-US" sz="1600" dirty="0">
              <a:solidFill>
                <a:schemeClr val="tx1"/>
              </a:solidFill>
              <a:latin typeface="Arial" panose="020B0604020202020204" pitchFamily="34" charset="0"/>
              <a:cs typeface="Arial" panose="020B0604020202020204" pitchFamily="34" charset="0"/>
            </a:endParaRPr>
          </a:p>
          <a:p>
            <a:pPr>
              <a:defRPr/>
            </a:pPr>
            <a:r>
              <a:rPr lang="en-US" sz="1600" dirty="0">
                <a:solidFill>
                  <a:schemeClr val="tx1"/>
                </a:solidFill>
                <a:latin typeface="Arial" panose="020B0604020202020204" pitchFamily="34" charset="0"/>
                <a:cs typeface="Arial" panose="020B0604020202020204" pitchFamily="34" charset="0"/>
              </a:rPr>
              <a:t>Digging deeper questions are used for broaden understanding.  </a:t>
            </a:r>
            <a:endParaRPr lang="en-GB" sz="1600" dirty="0">
              <a:solidFill>
                <a:schemeClr val="tx1"/>
              </a:solidFill>
              <a:latin typeface="Arial" panose="020B0604020202020204" pitchFamily="34" charset="0"/>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2000"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6572497" y="4336434"/>
            <a:ext cx="3254989" cy="2461490"/>
          </a:xfrm>
          <a:prstGeom prst="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Support</a:t>
            </a:r>
          </a:p>
          <a:p>
            <a:pPr lvl="0">
              <a:defRPr/>
            </a:pPr>
            <a:r>
              <a:rPr lang="en-US" sz="1600" dirty="0" smtClean="0">
                <a:solidFill>
                  <a:schemeClr val="tx1"/>
                </a:solidFill>
                <a:latin typeface="Arial" panose="020B0604020202020204" pitchFamily="34" charset="0"/>
                <a:cs typeface="Arial" panose="020B0604020202020204" pitchFamily="34" charset="0"/>
              </a:rPr>
              <a:t>SEN provision QFT checklist</a:t>
            </a:r>
            <a:endParaRPr lang="en-GB" sz="1600" dirty="0" smtClean="0">
              <a:solidFill>
                <a:schemeClr val="tx1"/>
              </a:solidFill>
              <a:latin typeface="Arial" panose="020B0604020202020204" pitchFamily="34" charset="0"/>
              <a:cs typeface="Arial" panose="020B0604020202020204" pitchFamily="34" charset="0"/>
            </a:endParaRPr>
          </a:p>
          <a:p>
            <a:pPr lvl="0">
              <a:defRPr/>
            </a:pPr>
            <a:r>
              <a:rPr lang="en-GB" sz="1600" dirty="0" err="1" smtClean="0">
                <a:solidFill>
                  <a:schemeClr val="tx1"/>
                </a:solidFill>
                <a:latin typeface="Arial" panose="020B0604020202020204" pitchFamily="34" charset="0"/>
                <a:cs typeface="Arial" panose="020B0604020202020204" pitchFamily="34" charset="0"/>
              </a:rPr>
              <a:t>Scaffolded</a:t>
            </a:r>
            <a:r>
              <a:rPr lang="en-GB" sz="1600" dirty="0" smtClean="0">
                <a:solidFill>
                  <a:schemeClr val="tx1"/>
                </a:solidFill>
                <a:latin typeface="Arial" panose="020B0604020202020204" pitchFamily="34" charset="0"/>
                <a:cs typeface="Arial" panose="020B0604020202020204" pitchFamily="34" charset="0"/>
              </a:rPr>
              <a:t> tasks</a:t>
            </a:r>
          </a:p>
          <a:p>
            <a:pPr lvl="0">
              <a:defRPr/>
            </a:pPr>
            <a:r>
              <a:rPr lang="en-US" sz="1600" dirty="0" smtClean="0">
                <a:solidFill>
                  <a:schemeClr val="tx1"/>
                </a:solidFill>
                <a:latin typeface="Arial" panose="020B0604020202020204" pitchFamily="34" charset="0"/>
                <a:cs typeface="Arial" panose="020B0604020202020204" pitchFamily="34" charset="0"/>
              </a:rPr>
              <a:t>Differentiated expected outcomes</a:t>
            </a:r>
          </a:p>
          <a:p>
            <a:pPr lvl="0">
              <a:defRPr/>
            </a:pPr>
            <a:r>
              <a:rPr lang="en-US" sz="1600" dirty="0" smtClean="0">
                <a:solidFill>
                  <a:schemeClr val="tx1"/>
                </a:solidFill>
                <a:latin typeface="Arial" panose="020B0604020202020204" pitchFamily="34" charset="0"/>
                <a:cs typeface="Arial" panose="020B0604020202020204" pitchFamily="34" charset="0"/>
              </a:rPr>
              <a:t>Knowledge </a:t>
            </a:r>
            <a:r>
              <a:rPr lang="en-US" sz="1600" dirty="0" err="1" smtClean="0">
                <a:solidFill>
                  <a:schemeClr val="tx1"/>
                </a:solidFill>
                <a:latin typeface="Arial" panose="020B0604020202020204" pitchFamily="34" charset="0"/>
                <a:cs typeface="Arial" panose="020B0604020202020204" pitchFamily="34" charset="0"/>
              </a:rPr>
              <a:t>organisers</a:t>
            </a:r>
            <a:r>
              <a:rPr lang="en-US" sz="1600" dirty="0" smtClean="0">
                <a:solidFill>
                  <a:schemeClr val="tx1"/>
                </a:solidFill>
                <a:latin typeface="Arial" panose="020B0604020202020204" pitchFamily="34" charset="0"/>
                <a:cs typeface="Arial" panose="020B0604020202020204" pitchFamily="34" charset="0"/>
              </a:rPr>
              <a:t> </a:t>
            </a:r>
          </a:p>
          <a:p>
            <a:pPr lvl="0">
              <a:defRPr/>
            </a:pPr>
            <a:r>
              <a:rPr lang="en-US" sz="1600" dirty="0" smtClean="0">
                <a:solidFill>
                  <a:schemeClr val="tx1"/>
                </a:solidFill>
                <a:latin typeface="Arial" panose="020B0604020202020204" pitchFamily="34" charset="0"/>
                <a:cs typeface="Arial" panose="020B0604020202020204" pitchFamily="34" charset="0"/>
              </a:rPr>
              <a:t>Word mats </a:t>
            </a:r>
          </a:p>
          <a:p>
            <a:pPr lvl="0">
              <a:defRPr/>
            </a:pPr>
            <a:r>
              <a:rPr lang="en-US" sz="1600" dirty="0" smtClean="0">
                <a:solidFill>
                  <a:schemeClr val="tx1"/>
                </a:solidFill>
                <a:latin typeface="Arial" panose="020B0604020202020204" pitchFamily="34" charset="0"/>
                <a:cs typeface="Arial" panose="020B0604020202020204" pitchFamily="34" charset="0"/>
              </a:rPr>
              <a:t>Adult support </a:t>
            </a:r>
          </a:p>
          <a:p>
            <a:pPr lvl="0">
              <a:defRPr/>
            </a:pPr>
            <a:r>
              <a:rPr lang="en-US" sz="1600" dirty="0" smtClean="0">
                <a:solidFill>
                  <a:schemeClr val="tx1"/>
                </a:solidFill>
                <a:latin typeface="Arial" panose="020B0604020202020204" pitchFamily="34" charset="0"/>
                <a:cs typeface="Arial" panose="020B0604020202020204" pitchFamily="34" charset="0"/>
              </a:rPr>
              <a:t>Staff CPD</a:t>
            </a:r>
          </a:p>
          <a:p>
            <a:pPr lvl="0">
              <a:defRPr/>
            </a:pPr>
            <a:endParaRPr lang="en-US" sz="1600" dirty="0" smtClean="0">
              <a:solidFill>
                <a:schemeClr val="tx1"/>
              </a:solidFill>
              <a:latin typeface="Arial" panose="020B0604020202020204" pitchFamily="34" charset="0"/>
              <a:cs typeface="Arial" panose="020B0604020202020204" pitchFamily="34" charset="0"/>
            </a:endParaRPr>
          </a:p>
          <a:p>
            <a:pPr lvl="0">
              <a:defRPr/>
            </a:pPr>
            <a:endParaRPr lang="en-GB" sz="1600" dirty="0" smtClean="0">
              <a:solidFill>
                <a:schemeClr val="tx1"/>
              </a:solidFill>
              <a:latin typeface="Arial" panose="020B0604020202020204" pitchFamily="34" charset="0"/>
              <a:cs typeface="Arial" panose="020B0604020202020204" pitchFamily="34" charset="0"/>
            </a:endParaRPr>
          </a:p>
        </p:txBody>
      </p:sp>
      <p:pic>
        <p:nvPicPr>
          <p:cNvPr id="14" name="Picture 13"/>
          <p:cNvPicPr>
            <a:picLocks noChangeAspect="1"/>
          </p:cNvPicPr>
          <p:nvPr/>
        </p:nvPicPr>
        <p:blipFill>
          <a:blip r:embed="rId2"/>
          <a:stretch>
            <a:fillRect/>
          </a:stretch>
        </p:blipFill>
        <p:spPr>
          <a:xfrm>
            <a:off x="184536" y="117092"/>
            <a:ext cx="600013" cy="562667"/>
          </a:xfrm>
          <a:prstGeom prst="rect">
            <a:avLst/>
          </a:prstGeom>
        </p:spPr>
      </p:pic>
      <p:pic>
        <p:nvPicPr>
          <p:cNvPr id="15" name="Picture 14"/>
          <p:cNvPicPr>
            <a:picLocks noChangeAspect="1"/>
          </p:cNvPicPr>
          <p:nvPr/>
        </p:nvPicPr>
        <p:blipFill>
          <a:blip r:embed="rId2"/>
          <a:stretch>
            <a:fillRect/>
          </a:stretch>
        </p:blipFill>
        <p:spPr>
          <a:xfrm>
            <a:off x="9098167" y="117091"/>
            <a:ext cx="600013" cy="562667"/>
          </a:xfrm>
          <a:prstGeom prst="rect">
            <a:avLst/>
          </a:prstGeom>
        </p:spPr>
      </p:pic>
      <p:sp>
        <p:nvSpPr>
          <p:cNvPr id="2" name="TextBox 1"/>
          <p:cNvSpPr txBox="1"/>
          <p:nvPr/>
        </p:nvSpPr>
        <p:spPr>
          <a:xfrm>
            <a:off x="3565236" y="4747491"/>
            <a:ext cx="2697019" cy="1615827"/>
          </a:xfrm>
          <a:prstGeom prst="rect">
            <a:avLst/>
          </a:prstGeom>
          <a:noFill/>
        </p:spPr>
        <p:txBody>
          <a:bodyPr wrap="square" rtlCol="0">
            <a:spAutoFit/>
          </a:bodyPr>
          <a:lstStyle/>
          <a:p>
            <a:r>
              <a:rPr lang="en-GB" sz="900" dirty="0"/>
              <a:t>The progression of skills and knowledge document shows the skills that are taught in each year group and how these skills develop to ensure that attainment targets are securely met by the end of each key stage. It also shows how knowledge builds in the formal elements of Art.</a:t>
            </a:r>
          </a:p>
          <a:p>
            <a:r>
              <a:rPr lang="en-GB" sz="900" dirty="0"/>
              <a:t>Creativity and independent outcomes are robustly embedded into the units, supporting our pupils to make their own creative choices and decisions, so that their art outcomes, whilst still being knowledge-rich, are unique to the individual.</a:t>
            </a:r>
          </a:p>
        </p:txBody>
      </p:sp>
      <p:sp>
        <p:nvSpPr>
          <p:cNvPr id="3" name="TextBox 2"/>
          <p:cNvSpPr txBox="1"/>
          <p:nvPr/>
        </p:nvSpPr>
        <p:spPr>
          <a:xfrm>
            <a:off x="184536" y="1302327"/>
            <a:ext cx="3011246" cy="2523768"/>
          </a:xfrm>
          <a:prstGeom prst="rect">
            <a:avLst/>
          </a:prstGeom>
          <a:noFill/>
        </p:spPr>
        <p:txBody>
          <a:bodyPr wrap="square" rtlCol="0">
            <a:spAutoFit/>
          </a:bodyPr>
          <a:lstStyle/>
          <a:p>
            <a:r>
              <a:rPr lang="en-GB" sz="1400" dirty="0" err="1"/>
              <a:t>Kapow’s</a:t>
            </a:r>
            <a:r>
              <a:rPr lang="en-GB" sz="1400" dirty="0"/>
              <a:t> Primary’s Art and Design scheme of work aims to inspire pupils and develop their confidence to experiment and invent their own works of art. The scheme gives pupils opportunity to develop their ability, nurture their talents and interests, express their ideas and thoughts about the world, as well as learning about art and artists across cultures and through history.</a:t>
            </a:r>
          </a:p>
        </p:txBody>
      </p:sp>
    </p:spTree>
    <p:extLst>
      <p:ext uri="{BB962C8B-B14F-4D97-AF65-F5344CB8AC3E}">
        <p14:creationId xmlns:p14="http://schemas.microsoft.com/office/powerpoint/2010/main" val="4130817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A732C974846E47A2634407A64E5761" ma:contentTypeVersion="15" ma:contentTypeDescription="Create a new document." ma:contentTypeScope="" ma:versionID="ed8ff8f061301e0af9c8a86bf26b08bf">
  <xsd:schema xmlns:xsd="http://www.w3.org/2001/XMLSchema" xmlns:xs="http://www.w3.org/2001/XMLSchema" xmlns:p="http://schemas.microsoft.com/office/2006/metadata/properties" xmlns:ns3="96ed85e7-7ca4-4298-a1f1-540c868fff5c" xmlns:ns4="0d3aefc3-fa5f-45ee-a25e-1256d5829c4a" targetNamespace="http://schemas.microsoft.com/office/2006/metadata/properties" ma:root="true" ma:fieldsID="996492328f3fa5ab880b8c33c8b6cc8e" ns3:_="" ns4:_="">
    <xsd:import namespace="96ed85e7-7ca4-4298-a1f1-540c868fff5c"/>
    <xsd:import namespace="0d3aefc3-fa5f-45ee-a25e-1256d5829c4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LengthInSeconds"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ed85e7-7ca4-4298-a1f1-540c868fff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3aefc3-fa5f-45ee-a25e-1256d5829c4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D80C2F-C92E-47B6-8F51-23D401C268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ed85e7-7ca4-4298-a1f1-540c868fff5c"/>
    <ds:schemaRef ds:uri="0d3aefc3-fa5f-45ee-a25e-1256d5829c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9C37F6-7CF2-4C9A-9556-6DD94B11AACD}">
  <ds:schemaRefs>
    <ds:schemaRef ds:uri="http://schemas.microsoft.com/sharepoint/v3/contenttype/forms"/>
  </ds:schemaRefs>
</ds:datastoreItem>
</file>

<file path=customXml/itemProps3.xml><?xml version="1.0" encoding="utf-8"?>
<ds:datastoreItem xmlns:ds="http://schemas.openxmlformats.org/officeDocument/2006/customXml" ds:itemID="{9F91ACAF-0C3E-4BF0-AC6F-3F4E0785D2D6}">
  <ds:schemaRefs>
    <ds:schemaRef ds:uri="http://schemas.microsoft.com/office/2006/metadata/properties"/>
    <ds:schemaRef ds:uri="http://schemas.microsoft.com/office/2006/documentManagement/types"/>
    <ds:schemaRef ds:uri="http://www.w3.org/XML/1998/namespace"/>
    <ds:schemaRef ds:uri="96ed85e7-7ca4-4298-a1f1-540c868fff5c"/>
    <ds:schemaRef ds:uri="http://purl.org/dc/terms/"/>
    <ds:schemaRef ds:uri="http://schemas.microsoft.com/office/infopath/2007/PartnerControls"/>
    <ds:schemaRef ds:uri="http://purl.org/dc/dcmitype/"/>
    <ds:schemaRef ds:uri="http://purl.org/dc/elements/1.1/"/>
    <ds:schemaRef ds:uri="http://schemas.openxmlformats.org/package/2006/metadata/core-properties"/>
    <ds:schemaRef ds:uri="0d3aefc3-fa5f-45ee-a25e-1256d5829c4a"/>
  </ds:schemaRefs>
</ds:datastoreItem>
</file>

<file path=docProps/app.xml><?xml version="1.0" encoding="utf-8"?>
<Properties xmlns="http://schemas.openxmlformats.org/officeDocument/2006/extended-properties" xmlns:vt="http://schemas.openxmlformats.org/officeDocument/2006/docPropsVTypes">
  <Template>Office Theme</Template>
  <TotalTime>1011</TotalTime>
  <Words>409</Words>
  <Application>Microsoft Office PowerPoint</Application>
  <PresentationFormat>A4 Paper (210x297 mm)</PresentationFormat>
  <Paragraphs>38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 Coward</dc:creator>
  <cp:lastModifiedBy>Charlotte Pearse</cp:lastModifiedBy>
  <cp:revision>22</cp:revision>
  <dcterms:created xsi:type="dcterms:W3CDTF">2021-11-03T16:19:31Z</dcterms:created>
  <dcterms:modified xsi:type="dcterms:W3CDTF">2023-10-09T08:13:05Z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0x01010079A732C974846E47A2634407A64E5761</vt:lpwstr>
  </property>
</Properties>
</file>